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7B49D1B-3071-435D-A776-D76D28967FD5}">
  <a:tblStyle styleId="{87B49D1B-3071-435D-A776-D76D28967FD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c087a36662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c087a36662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c087a36662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c087a36662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c087a36662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c087a36662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c29ae2fbd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c29ae2fbd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c0b26b0cea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c0b26b0cea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63f5881de8_2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63f5881de8_2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a spectre BTB attack, the attacker has the ability to control  values inside the branch target buffer  that can hijack the control flow of the victim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c0b26b0ce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c0b26b0ce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Underline the mitigations for V2, show that there are many and it is confusing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c087a36662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c087a36662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empirical tool are based on PoC which can implemented in various ways (e.g. cache covert channel, PMC) and they test the for only the attack vector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202dd1703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6202dd1703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Show that the information provided are misleading, using as example information gathering tools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c29ae2fbd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c29ae2fbd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c087a36662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c087a36662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c087a36662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c087a36662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c087a36662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c087a36662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5200"/>
              <a:buNone/>
              <a:defRPr sz="5200">
                <a:solidFill>
                  <a:srgbClr val="98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2800"/>
              <a:buNone/>
              <a:defRPr>
                <a:solidFill>
                  <a:srgbClr val="98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2800"/>
              <a:buFont typeface="Source Sans Pro"/>
              <a:buNone/>
              <a:defRPr sz="2800">
                <a:solidFill>
                  <a:srgbClr val="98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ource Sans Pro"/>
              <a:buNone/>
              <a:defRPr sz="2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Source Sans Pro"/>
              <a:buChar char="●"/>
              <a:defRPr sz="18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○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■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●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○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■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●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Source Sans Pro"/>
              <a:buChar char="○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Source Sans Pro"/>
              <a:buChar char="■"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152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Ghostbuster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u</a:t>
            </a:r>
            <a:r>
              <a:rPr lang="en" sz="3000"/>
              <a:t>nderstanding </a:t>
            </a:r>
            <a:r>
              <a:rPr lang="en" sz="3000"/>
              <a:t> and overcoming the pitfalls of transient execution vulnerability checkers</a:t>
            </a:r>
            <a:endParaRPr sz="30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2715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Andrea Mambretti</a:t>
            </a:r>
            <a:endParaRPr>
              <a:solidFill>
                <a:schemeClr val="accent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</a:rPr>
              <a:t>(mbr@ccs.neu.edu)</a:t>
            </a:r>
            <a:endParaRPr sz="1200">
              <a:solidFill>
                <a:schemeClr val="accent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1875" y="4593150"/>
            <a:ext cx="3399800" cy="45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100" y="4464800"/>
            <a:ext cx="2055151" cy="67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328400" y="3064175"/>
            <a:ext cx="6487200" cy="119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Pasquale Convertini, Alessandro Sorniotti, Alexandra Sandulescu and Anil Kurmus  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Source Sans Pro"/>
                <a:ea typeface="Source Sans Pro"/>
                <a:cs typeface="Source Sans Pro"/>
                <a:sym typeface="Source Sans Pro"/>
              </a:rPr>
              <a:t>IBM Research - Europe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Engin Kirda </a:t>
            </a:r>
            <a:br>
              <a:rPr b="1" lang="en"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b="1" lang="en">
                <a:latin typeface="Source Sans Pro"/>
                <a:ea typeface="Source Sans Pro"/>
                <a:cs typeface="Source Sans Pro"/>
                <a:sym typeface="Source Sans Pro"/>
              </a:rPr>
              <a:t> Northeastern University</a:t>
            </a:r>
            <a:endParaRPr b="1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/>
          <p:nvPr/>
        </p:nvSpPr>
        <p:spPr>
          <a:xfrm>
            <a:off x="699700" y="1123225"/>
            <a:ext cx="6530700" cy="38607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</a:t>
            </a:r>
            <a:endParaRPr/>
          </a:p>
        </p:txBody>
      </p:sp>
      <p:sp>
        <p:nvSpPr>
          <p:cNvPr id="176" name="Google Shape;17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Spectre-BTB: Branch Target Injection (BTI)</a:t>
            </a:r>
            <a:endParaRPr/>
          </a:p>
        </p:txBody>
      </p:sp>
      <p:sp>
        <p:nvSpPr>
          <p:cNvPr id="177" name="Google Shape;177;p22"/>
          <p:cNvSpPr/>
          <p:nvPr/>
        </p:nvSpPr>
        <p:spPr>
          <a:xfrm rot="5400000">
            <a:off x="322050" y="2852800"/>
            <a:ext cx="2004600" cy="5727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78" name="Google Shape;178;p22"/>
          <p:cNvCxnSpPr/>
          <p:nvPr/>
        </p:nvCxnSpPr>
        <p:spPr>
          <a:xfrm rot="5400000">
            <a:off x="1324325" y="2099974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9" name="Google Shape;179;p22"/>
          <p:cNvCxnSpPr/>
          <p:nvPr/>
        </p:nvCxnSpPr>
        <p:spPr>
          <a:xfrm rot="5400000">
            <a:off x="1324325" y="2351876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0" name="Google Shape;180;p22"/>
          <p:cNvCxnSpPr/>
          <p:nvPr/>
        </p:nvCxnSpPr>
        <p:spPr>
          <a:xfrm rot="5400000">
            <a:off x="1324325" y="2603778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1" name="Google Shape;181;p22"/>
          <p:cNvCxnSpPr/>
          <p:nvPr/>
        </p:nvCxnSpPr>
        <p:spPr>
          <a:xfrm rot="5400000">
            <a:off x="1324325" y="2855680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2" name="Google Shape;182;p22"/>
          <p:cNvCxnSpPr/>
          <p:nvPr/>
        </p:nvCxnSpPr>
        <p:spPr>
          <a:xfrm rot="5400000">
            <a:off x="1324325" y="3107583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3" name="Google Shape;183;p22"/>
          <p:cNvCxnSpPr/>
          <p:nvPr/>
        </p:nvCxnSpPr>
        <p:spPr>
          <a:xfrm rot="5400000">
            <a:off x="1324325" y="3359485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4" name="Google Shape;184;p22"/>
          <p:cNvCxnSpPr/>
          <p:nvPr/>
        </p:nvCxnSpPr>
        <p:spPr>
          <a:xfrm rot="5400000">
            <a:off x="1324325" y="3611387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5" name="Google Shape;185;p22"/>
          <p:cNvSpPr txBox="1"/>
          <p:nvPr/>
        </p:nvSpPr>
        <p:spPr>
          <a:xfrm>
            <a:off x="1042925" y="2134475"/>
            <a:ext cx="5628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Sans Pro"/>
                <a:ea typeface="Source Sans Pro"/>
                <a:cs typeface="Source Sans Pro"/>
                <a:sym typeface="Source Sans Pro"/>
              </a:rPr>
              <a:t>f(PC)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6" name="Google Shape;186;p22"/>
          <p:cNvSpPr txBox="1"/>
          <p:nvPr/>
        </p:nvSpPr>
        <p:spPr>
          <a:xfrm>
            <a:off x="1620725" y="2134475"/>
            <a:ext cx="5628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Sans Pro"/>
                <a:ea typeface="Source Sans Pro"/>
                <a:cs typeface="Source Sans Pro"/>
                <a:sym typeface="Source Sans Pro"/>
              </a:rPr>
              <a:t>Target</a:t>
            </a:r>
            <a:endParaRPr sz="11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7" name="Google Shape;187;p22"/>
          <p:cNvSpPr txBox="1"/>
          <p:nvPr/>
        </p:nvSpPr>
        <p:spPr>
          <a:xfrm>
            <a:off x="1042950" y="2381675"/>
            <a:ext cx="5628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A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8" name="Google Shape;188;p22"/>
          <p:cNvSpPr txBox="1"/>
          <p:nvPr/>
        </p:nvSpPr>
        <p:spPr>
          <a:xfrm>
            <a:off x="1042950" y="2637675"/>
            <a:ext cx="5628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D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9" name="Google Shape;189;p22"/>
          <p:cNvSpPr txBox="1"/>
          <p:nvPr/>
        </p:nvSpPr>
        <p:spPr>
          <a:xfrm>
            <a:off x="1043225" y="2887525"/>
            <a:ext cx="5628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X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0" name="Google Shape;190;p22"/>
          <p:cNvSpPr txBox="1"/>
          <p:nvPr/>
        </p:nvSpPr>
        <p:spPr>
          <a:xfrm>
            <a:off x="1042950" y="3139425"/>
            <a:ext cx="5628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Z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1" name="Google Shape;191;p22"/>
          <p:cNvSpPr txBox="1"/>
          <p:nvPr/>
        </p:nvSpPr>
        <p:spPr>
          <a:xfrm>
            <a:off x="1620725" y="2381675"/>
            <a:ext cx="5628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V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2" name="Google Shape;192;p22"/>
          <p:cNvSpPr txBox="1"/>
          <p:nvPr/>
        </p:nvSpPr>
        <p:spPr>
          <a:xfrm>
            <a:off x="1615925" y="2637675"/>
            <a:ext cx="5628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E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1615925" y="2887525"/>
            <a:ext cx="5628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B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4" name="Google Shape;194;p22"/>
          <p:cNvSpPr txBox="1"/>
          <p:nvPr/>
        </p:nvSpPr>
        <p:spPr>
          <a:xfrm>
            <a:off x="1615925" y="3140875"/>
            <a:ext cx="562800" cy="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G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5" name="Google Shape;195;p22"/>
          <p:cNvSpPr txBox="1"/>
          <p:nvPr/>
        </p:nvSpPr>
        <p:spPr>
          <a:xfrm>
            <a:off x="3087625" y="2132925"/>
            <a:ext cx="1598700" cy="2139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      mov rax, [0xc0ff33]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      ....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CC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</a:t>
            </a: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:  call *rax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      ...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CC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</a:t>
            </a: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: mov rbx, 20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     ret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CC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</a:t>
            </a: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: mov rbx, 10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     ret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Evil:  GADGET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6" name="Google Shape;196;p22"/>
          <p:cNvSpPr txBox="1"/>
          <p:nvPr/>
        </p:nvSpPr>
        <p:spPr>
          <a:xfrm>
            <a:off x="3166200" y="1708075"/>
            <a:ext cx="12876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Victim Thread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7" name="Google Shape;197;p22"/>
          <p:cNvSpPr/>
          <p:nvPr/>
        </p:nvSpPr>
        <p:spPr>
          <a:xfrm rot="5400000">
            <a:off x="894875" y="2852800"/>
            <a:ext cx="2004900" cy="5727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2"/>
          <p:cNvSpPr txBox="1"/>
          <p:nvPr/>
        </p:nvSpPr>
        <p:spPr>
          <a:xfrm>
            <a:off x="766500" y="1543134"/>
            <a:ext cx="1794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(Simplified)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Branch Target Buffer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199" name="Google Shape;199;p22"/>
          <p:cNvCxnSpPr/>
          <p:nvPr/>
        </p:nvCxnSpPr>
        <p:spPr>
          <a:xfrm rot="5400000">
            <a:off x="1897025" y="2099974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0" name="Google Shape;200;p22"/>
          <p:cNvCxnSpPr/>
          <p:nvPr/>
        </p:nvCxnSpPr>
        <p:spPr>
          <a:xfrm rot="5400000">
            <a:off x="1897025" y="2351876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1" name="Google Shape;201;p22"/>
          <p:cNvCxnSpPr/>
          <p:nvPr/>
        </p:nvCxnSpPr>
        <p:spPr>
          <a:xfrm rot="5400000">
            <a:off x="1897025" y="2603778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2" name="Google Shape;202;p22"/>
          <p:cNvCxnSpPr/>
          <p:nvPr/>
        </p:nvCxnSpPr>
        <p:spPr>
          <a:xfrm rot="5400000">
            <a:off x="1897025" y="2855680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3" name="Google Shape;203;p22"/>
          <p:cNvCxnSpPr/>
          <p:nvPr/>
        </p:nvCxnSpPr>
        <p:spPr>
          <a:xfrm rot="5400000">
            <a:off x="1897025" y="3107583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4" name="Google Shape;204;p22"/>
          <p:cNvCxnSpPr/>
          <p:nvPr/>
        </p:nvCxnSpPr>
        <p:spPr>
          <a:xfrm rot="5400000">
            <a:off x="1897025" y="3359485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5" name="Google Shape;205;p22"/>
          <p:cNvCxnSpPr/>
          <p:nvPr/>
        </p:nvCxnSpPr>
        <p:spPr>
          <a:xfrm rot="5400000">
            <a:off x="1897025" y="3611387"/>
            <a:ext cx="600" cy="56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6" name="Google Shape;206;p22"/>
          <p:cNvSpPr txBox="1"/>
          <p:nvPr/>
        </p:nvSpPr>
        <p:spPr>
          <a:xfrm>
            <a:off x="7793625" y="2907800"/>
            <a:ext cx="562800" cy="247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44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7" name="Google Shape;207;p22"/>
          <p:cNvSpPr txBox="1"/>
          <p:nvPr/>
        </p:nvSpPr>
        <p:spPr>
          <a:xfrm>
            <a:off x="7793625" y="3157650"/>
            <a:ext cx="562800" cy="247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E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8" name="Google Shape;208;p22"/>
          <p:cNvSpPr txBox="1"/>
          <p:nvPr/>
        </p:nvSpPr>
        <p:spPr>
          <a:xfrm>
            <a:off x="7793625" y="3407500"/>
            <a:ext cx="562800" cy="247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1235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9" name="Google Shape;209;p22"/>
          <p:cNvSpPr txBox="1"/>
          <p:nvPr/>
        </p:nvSpPr>
        <p:spPr>
          <a:xfrm>
            <a:off x="7793625" y="3657650"/>
            <a:ext cx="562800" cy="247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Source Sans Pro"/>
                <a:ea typeface="Source Sans Pro"/>
                <a:cs typeface="Source Sans Pro"/>
                <a:sym typeface="Source Sans Pro"/>
              </a:rPr>
              <a:t>666</a:t>
            </a:r>
            <a:endParaRPr sz="7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0" name="Google Shape;210;p22"/>
          <p:cNvSpPr txBox="1"/>
          <p:nvPr/>
        </p:nvSpPr>
        <p:spPr>
          <a:xfrm>
            <a:off x="7431225" y="2500600"/>
            <a:ext cx="12876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Memory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1" name="Google Shape;211;p22"/>
          <p:cNvSpPr txBox="1"/>
          <p:nvPr/>
        </p:nvSpPr>
        <p:spPr>
          <a:xfrm>
            <a:off x="7303325" y="3079375"/>
            <a:ext cx="4344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2" name="Google Shape;212;p22"/>
          <p:cNvSpPr txBox="1"/>
          <p:nvPr/>
        </p:nvSpPr>
        <p:spPr>
          <a:xfrm>
            <a:off x="7246875" y="3118050"/>
            <a:ext cx="6567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0xc0ff33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213" name="Google Shape;213;p22"/>
          <p:cNvGrpSpPr/>
          <p:nvPr/>
        </p:nvGrpSpPr>
        <p:grpSpPr>
          <a:xfrm>
            <a:off x="7798100" y="3089100"/>
            <a:ext cx="1200975" cy="384300"/>
            <a:chOff x="6927450" y="2491525"/>
            <a:chExt cx="1200975" cy="384300"/>
          </a:xfrm>
        </p:grpSpPr>
        <p:sp>
          <p:nvSpPr>
            <p:cNvPr id="214" name="Google Shape;214;p22"/>
            <p:cNvSpPr/>
            <p:nvPr/>
          </p:nvSpPr>
          <p:spPr>
            <a:xfrm>
              <a:off x="6927450" y="2562500"/>
              <a:ext cx="562800" cy="247200"/>
            </a:xfrm>
            <a:prstGeom prst="rect">
              <a:avLst/>
            </a:prstGeom>
            <a:noFill/>
            <a:ln cap="flat" cmpd="sng" w="28575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2"/>
            <p:cNvSpPr txBox="1"/>
            <p:nvPr/>
          </p:nvSpPr>
          <p:spPr>
            <a:xfrm>
              <a:off x="7418625" y="2491525"/>
              <a:ext cx="7098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ource Sans Pro"/>
                  <a:ea typeface="Source Sans Pro"/>
                  <a:cs typeface="Source Sans Pro"/>
                  <a:sym typeface="Source Sans Pro"/>
                </a:rPr>
                <a:t>Not cached</a:t>
              </a:r>
              <a:endParaRPr sz="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216" name="Google Shape;216;p22"/>
          <p:cNvSpPr txBox="1"/>
          <p:nvPr/>
        </p:nvSpPr>
        <p:spPr>
          <a:xfrm>
            <a:off x="5354900" y="2132925"/>
            <a:ext cx="1598700" cy="2139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repeat: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      mov rax, Evil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      ....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CC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</a:t>
            </a: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:  call *rax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      ...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      loop repeat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      ...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CC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Evil</a:t>
            </a: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:  ret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7" name="Google Shape;217;p22"/>
          <p:cNvSpPr txBox="1"/>
          <p:nvPr/>
        </p:nvSpPr>
        <p:spPr>
          <a:xfrm>
            <a:off x="5433475" y="1708075"/>
            <a:ext cx="1520100" cy="3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Attacker Thread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8" name="Google Shape;218;p22"/>
          <p:cNvSpPr/>
          <p:nvPr/>
        </p:nvSpPr>
        <p:spPr>
          <a:xfrm>
            <a:off x="1042950" y="2386075"/>
            <a:ext cx="1135800" cy="247200"/>
          </a:xfrm>
          <a:prstGeom prst="rect">
            <a:avLst/>
          </a:prstGeom>
          <a:noFill/>
          <a:ln cap="flat" cmpd="sng" w="190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2"/>
          <p:cNvSpPr/>
          <p:nvPr/>
        </p:nvSpPr>
        <p:spPr>
          <a:xfrm>
            <a:off x="5549900" y="2582325"/>
            <a:ext cx="434400" cy="247200"/>
          </a:xfrm>
          <a:prstGeom prst="rect">
            <a:avLst/>
          </a:prstGeom>
          <a:noFill/>
          <a:ln cap="flat" cmpd="sng" w="190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2"/>
          <p:cNvSpPr txBox="1"/>
          <p:nvPr/>
        </p:nvSpPr>
        <p:spPr>
          <a:xfrm>
            <a:off x="1626125" y="2382450"/>
            <a:ext cx="552000" cy="23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Source Sans Pro"/>
                <a:ea typeface="Source Sans Pro"/>
                <a:cs typeface="Source Sans Pro"/>
                <a:sym typeface="Source Sans Pro"/>
              </a:rPr>
              <a:t>Evil</a:t>
            </a:r>
            <a:endParaRPr sz="8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1" name="Google Shape;221;p22"/>
          <p:cNvSpPr/>
          <p:nvPr/>
        </p:nvSpPr>
        <p:spPr>
          <a:xfrm>
            <a:off x="3265600" y="2582325"/>
            <a:ext cx="461700" cy="247200"/>
          </a:xfrm>
          <a:prstGeom prst="rect">
            <a:avLst/>
          </a:prstGeom>
          <a:noFill/>
          <a:ln cap="flat" cmpd="sng" w="190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22" name="Google Shape;222;p22"/>
          <p:cNvCxnSpPr>
            <a:stCxn id="221" idx="1"/>
            <a:endCxn id="220" idx="3"/>
          </p:cNvCxnSpPr>
          <p:nvPr/>
        </p:nvCxnSpPr>
        <p:spPr>
          <a:xfrm rot="10800000">
            <a:off x="2178100" y="2500425"/>
            <a:ext cx="1087500" cy="205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3" name="Google Shape;223;p22"/>
          <p:cNvCxnSpPr>
            <a:stCxn id="221" idx="3"/>
          </p:cNvCxnSpPr>
          <p:nvPr/>
        </p:nvCxnSpPr>
        <p:spPr>
          <a:xfrm flipH="1">
            <a:off x="3315100" y="2705925"/>
            <a:ext cx="412200" cy="1224000"/>
          </a:xfrm>
          <a:prstGeom prst="curvedConnector4">
            <a:avLst>
              <a:gd fmla="val -57769" name="adj1"/>
              <a:gd fmla="val 55049" name="adj2"/>
            </a:avLst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224" name="Google Shape;224;p22"/>
          <p:cNvSpPr/>
          <p:nvPr/>
        </p:nvSpPr>
        <p:spPr>
          <a:xfrm>
            <a:off x="3160900" y="3937000"/>
            <a:ext cx="665400" cy="2055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25" name="Google Shape;225;p22"/>
          <p:cNvCxnSpPr>
            <a:stCxn id="219" idx="3"/>
          </p:cNvCxnSpPr>
          <p:nvPr/>
        </p:nvCxnSpPr>
        <p:spPr>
          <a:xfrm flipH="1">
            <a:off x="5538500" y="2705925"/>
            <a:ext cx="445800" cy="744300"/>
          </a:xfrm>
          <a:prstGeom prst="curvedConnector4">
            <a:avLst>
              <a:gd fmla="val -53415" name="adj1"/>
              <a:gd fmla="val 58303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6" name="Google Shape;226;p22"/>
          <p:cNvSpPr/>
          <p:nvPr/>
        </p:nvSpPr>
        <p:spPr>
          <a:xfrm>
            <a:off x="5091160" y="2321275"/>
            <a:ext cx="461575" cy="627950"/>
          </a:xfrm>
          <a:custGeom>
            <a:rect b="b" l="l" r="r" t="t"/>
            <a:pathLst>
              <a:path extrusionOk="0" h="25118" w="18463">
                <a:moveTo>
                  <a:pt x="18463" y="25118"/>
                </a:moveTo>
                <a:cubicBezTo>
                  <a:pt x="15406" y="23472"/>
                  <a:pt x="1059" y="19426"/>
                  <a:pt x="118" y="15240"/>
                </a:cubicBezTo>
                <a:cubicBezTo>
                  <a:pt x="-823" y="11054"/>
                  <a:pt x="10701" y="2540"/>
                  <a:pt x="12818" y="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227" name="Google Shape;227;p22"/>
          <p:cNvSpPr txBox="1"/>
          <p:nvPr/>
        </p:nvSpPr>
        <p:spPr>
          <a:xfrm>
            <a:off x="3397150" y="4333300"/>
            <a:ext cx="1135800" cy="4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Logic core 0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8" name="Google Shape;228;p22"/>
          <p:cNvSpPr txBox="1"/>
          <p:nvPr/>
        </p:nvSpPr>
        <p:spPr>
          <a:xfrm>
            <a:off x="5586350" y="4333300"/>
            <a:ext cx="1135800" cy="4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Logic core 1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9" name="Google Shape;229;p22"/>
          <p:cNvSpPr txBox="1"/>
          <p:nvPr/>
        </p:nvSpPr>
        <p:spPr>
          <a:xfrm>
            <a:off x="3826300" y="3900550"/>
            <a:ext cx="847200" cy="2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SC Send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0" name="Google Shape;230;p22"/>
          <p:cNvSpPr/>
          <p:nvPr/>
        </p:nvSpPr>
        <p:spPr>
          <a:xfrm>
            <a:off x="5376500" y="3937000"/>
            <a:ext cx="740700" cy="2055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urce Sans Pro"/>
                <a:ea typeface="Source Sans Pro"/>
                <a:cs typeface="Source Sans Pro"/>
                <a:sym typeface="Source Sans Pro"/>
              </a:rPr>
              <a:t>Leak: GADGET</a:t>
            </a:r>
            <a:endParaRPr sz="9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1" name="Google Shape;231;p22"/>
          <p:cNvSpPr txBox="1"/>
          <p:nvPr/>
        </p:nvSpPr>
        <p:spPr>
          <a:xfrm>
            <a:off x="6067700" y="3642038"/>
            <a:ext cx="885900" cy="2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SC Receive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232" name="Google Shape;232;p22"/>
          <p:cNvCxnSpPr>
            <a:stCxn id="229" idx="1"/>
            <a:endCxn id="230" idx="1"/>
          </p:cNvCxnSpPr>
          <p:nvPr/>
        </p:nvCxnSpPr>
        <p:spPr>
          <a:xfrm>
            <a:off x="3826300" y="4039750"/>
            <a:ext cx="1550100" cy="600"/>
          </a:xfrm>
          <a:prstGeom prst="curvedConnector5">
            <a:avLst>
              <a:gd fmla="val 11693" name="adj1"/>
              <a:gd fmla="val 53429167" name="adj2"/>
              <a:gd fmla="val 77330" name="adj3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3" name="Google Shape;23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Identified Use Cases</a:t>
            </a:r>
            <a:endParaRPr/>
          </a:p>
        </p:txBody>
      </p:sp>
      <p:sp>
        <p:nvSpPr>
          <p:cNvPr id="239" name="Google Shape;23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0" name="Google Shape;240;p23"/>
          <p:cNvGrpSpPr/>
          <p:nvPr/>
        </p:nvGrpSpPr>
        <p:grpSpPr>
          <a:xfrm>
            <a:off x="345725" y="1189850"/>
            <a:ext cx="6321725" cy="400200"/>
            <a:chOff x="345725" y="1189850"/>
            <a:chExt cx="6321725" cy="400200"/>
          </a:xfrm>
        </p:grpSpPr>
        <p:sp>
          <p:nvSpPr>
            <p:cNvPr id="241" name="Google Shape;241;p23"/>
            <p:cNvSpPr/>
            <p:nvPr/>
          </p:nvSpPr>
          <p:spPr>
            <a:xfrm>
              <a:off x="345725" y="1192400"/>
              <a:ext cx="2116800" cy="395100"/>
            </a:xfrm>
            <a:prstGeom prst="rect">
              <a:avLst/>
            </a:prstGeom>
            <a:noFill/>
            <a:ln cap="flat" cmpd="sng" w="28575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Source Sans Pro"/>
                  <a:ea typeface="Source Sans Pro"/>
                  <a:cs typeface="Source Sans Pro"/>
                  <a:sym typeface="Source Sans Pro"/>
                </a:rPr>
                <a:t>User to kernel (U-K)</a:t>
              </a:r>
              <a:endParaRPr sz="1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42" name="Google Shape;242;p23"/>
            <p:cNvSpPr txBox="1"/>
            <p:nvPr/>
          </p:nvSpPr>
          <p:spPr>
            <a:xfrm>
              <a:off x="2977450" y="1189850"/>
              <a:ext cx="3690000" cy="400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Source Sans Pro"/>
                  <a:ea typeface="Source Sans Pro"/>
                  <a:cs typeface="Source Sans Pro"/>
                  <a:sym typeface="Source Sans Pro"/>
                </a:rPr>
                <a:t>The only one considered by the gathering tools</a:t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243" name="Google Shape;243;p23"/>
          <p:cNvGrpSpPr/>
          <p:nvPr/>
        </p:nvGrpSpPr>
        <p:grpSpPr>
          <a:xfrm>
            <a:off x="331600" y="1933225"/>
            <a:ext cx="7217950" cy="2730000"/>
            <a:chOff x="331600" y="1933225"/>
            <a:chExt cx="7217950" cy="2730000"/>
          </a:xfrm>
        </p:grpSpPr>
        <p:sp>
          <p:nvSpPr>
            <p:cNvPr id="244" name="Google Shape;244;p23"/>
            <p:cNvSpPr/>
            <p:nvPr/>
          </p:nvSpPr>
          <p:spPr>
            <a:xfrm>
              <a:off x="331600" y="1933225"/>
              <a:ext cx="2631600" cy="2730000"/>
            </a:xfrm>
            <a:prstGeom prst="rect">
              <a:avLst/>
            </a:prstGeom>
            <a:noFill/>
            <a:ln cap="flat" cmpd="sng" w="28575">
              <a:solidFill>
                <a:srgbClr val="98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Source Sans Pro"/>
                  <a:ea typeface="Source Sans Pro"/>
                  <a:cs typeface="Source Sans Pro"/>
                  <a:sym typeface="Source Sans Pro"/>
                </a:rPr>
                <a:t>Sandbox to process (S-P)</a:t>
              </a:r>
              <a:endParaRPr sz="1800"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rtl="0" algn="l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None/>
              </a:pPr>
              <a:r>
                <a:rPr lang="en" sz="1800">
                  <a:latin typeface="Source Sans Pro"/>
                  <a:ea typeface="Source Sans Pro"/>
                  <a:cs typeface="Source Sans Pro"/>
                  <a:sym typeface="Source Sans Pro"/>
                </a:rPr>
                <a:t>User to user (U-U)</a:t>
              </a:r>
              <a:endParaRPr sz="1800"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rtl="0" algn="l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None/>
              </a:pPr>
              <a:r>
                <a:rPr lang="en" sz="1800">
                  <a:latin typeface="Source Sans Pro"/>
                  <a:ea typeface="Source Sans Pro"/>
                  <a:cs typeface="Source Sans Pro"/>
                  <a:sym typeface="Source Sans Pro"/>
                </a:rPr>
                <a:t>VM Guest to Host (G-H)</a:t>
              </a:r>
              <a:endParaRPr sz="1800">
                <a:latin typeface="Source Sans Pro"/>
                <a:ea typeface="Source Sans Pro"/>
                <a:cs typeface="Source Sans Pro"/>
                <a:sym typeface="Source Sans Pro"/>
              </a:endParaRPr>
            </a:p>
            <a:p>
              <a:pPr indent="0" lvl="0" marL="0" rtl="0" algn="l">
                <a:lnSpc>
                  <a:spcPct val="100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r>
                <a:rPr lang="en" sz="1800">
                  <a:latin typeface="Source Sans Pro"/>
                  <a:ea typeface="Source Sans Pro"/>
                  <a:cs typeface="Source Sans Pro"/>
                  <a:sym typeface="Source Sans Pro"/>
                </a:rPr>
                <a:t>Host to SGX (H-SGX)</a:t>
              </a:r>
              <a:endParaRPr sz="1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45" name="Google Shape;245;p23"/>
            <p:cNvSpPr txBox="1"/>
            <p:nvPr/>
          </p:nvSpPr>
          <p:spPr>
            <a:xfrm>
              <a:off x="3090350" y="3098125"/>
              <a:ext cx="4459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Source Sans Pro"/>
                  <a:ea typeface="Source Sans Pro"/>
                  <a:cs typeface="Source Sans Pro"/>
                  <a:sym typeface="Source Sans Pro"/>
                </a:rPr>
                <a:t>Cases missing that should be </a:t>
              </a:r>
              <a:r>
                <a:rPr lang="en">
                  <a:latin typeface="Source Sans Pro"/>
                  <a:ea typeface="Source Sans Pro"/>
                  <a:cs typeface="Source Sans Pro"/>
                  <a:sym typeface="Source Sans Pro"/>
                </a:rPr>
                <a:t>independently</a:t>
              </a:r>
              <a:r>
                <a:rPr lang="en">
                  <a:latin typeface="Source Sans Pro"/>
                  <a:ea typeface="Source Sans Pro"/>
                  <a:cs typeface="Source Sans Pro"/>
                  <a:sym typeface="Source Sans Pro"/>
                </a:rPr>
                <a:t> considered</a:t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Recommendations</a:t>
            </a:r>
            <a:endParaRPr/>
          </a:p>
        </p:txBody>
      </p:sp>
      <p:sp>
        <p:nvSpPr>
          <p:cNvPr id="251" name="Google Shape;251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Understand your threat model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Limit cache noise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Understanding information gathering tools results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Use a mixed approach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Static analysis</a:t>
            </a:r>
            <a:endParaRPr/>
          </a:p>
        </p:txBody>
      </p:sp>
      <p:sp>
        <p:nvSpPr>
          <p:cNvPr id="252" name="Google Shape;25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Analysis - Pitfalls</a:t>
            </a:r>
            <a:endParaRPr/>
          </a:p>
        </p:txBody>
      </p:sp>
      <p:sp>
        <p:nvSpPr>
          <p:cNvPr id="258" name="Google Shape;25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9" name="Google Shape;25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29488"/>
            <a:ext cx="8839204" cy="102196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5"/>
          <p:cNvSpPr txBox="1"/>
          <p:nvPr/>
        </p:nvSpPr>
        <p:spPr>
          <a:xfrm>
            <a:off x="2928050" y="2384775"/>
            <a:ext cx="888900" cy="8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1" name="Google Shape;261;p25"/>
          <p:cNvSpPr/>
          <p:nvPr/>
        </p:nvSpPr>
        <p:spPr>
          <a:xfrm>
            <a:off x="2970350" y="2416425"/>
            <a:ext cx="804300" cy="8256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5"/>
          <p:cNvSpPr/>
          <p:nvPr/>
        </p:nvSpPr>
        <p:spPr>
          <a:xfrm>
            <a:off x="3898850" y="2416425"/>
            <a:ext cx="1237500" cy="8256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5"/>
          <p:cNvSpPr/>
          <p:nvPr/>
        </p:nvSpPr>
        <p:spPr>
          <a:xfrm>
            <a:off x="5260550" y="2427675"/>
            <a:ext cx="1082400" cy="8256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5"/>
          <p:cNvSpPr/>
          <p:nvPr/>
        </p:nvSpPr>
        <p:spPr>
          <a:xfrm>
            <a:off x="6431875" y="2427675"/>
            <a:ext cx="804300" cy="8256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5"/>
          <p:cNvSpPr/>
          <p:nvPr/>
        </p:nvSpPr>
        <p:spPr>
          <a:xfrm>
            <a:off x="7277075" y="2427675"/>
            <a:ext cx="702600" cy="8256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5"/>
          <p:cNvSpPr/>
          <p:nvPr/>
        </p:nvSpPr>
        <p:spPr>
          <a:xfrm>
            <a:off x="8032275" y="2427675"/>
            <a:ext cx="702600" cy="8256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we verify the security of system?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3" name="Google Shape;273;p26"/>
          <p:cNvSpPr/>
          <p:nvPr/>
        </p:nvSpPr>
        <p:spPr>
          <a:xfrm>
            <a:off x="505150" y="1143025"/>
            <a:ext cx="3633600" cy="3125700"/>
          </a:xfrm>
          <a:prstGeom prst="flowChartConnector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Source Sans Pro"/>
                <a:ea typeface="Source Sans Pro"/>
                <a:cs typeface="Source Sans Pro"/>
                <a:sym typeface="Source Sans Pro"/>
              </a:rPr>
              <a:t>Empirical</a:t>
            </a:r>
            <a:endParaRPr sz="2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4" name="Google Shape;274;p26"/>
          <p:cNvSpPr txBox="1"/>
          <p:nvPr/>
        </p:nvSpPr>
        <p:spPr>
          <a:xfrm>
            <a:off x="1519650" y="1713250"/>
            <a:ext cx="1718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latin typeface="Source Sans Pro"/>
                <a:ea typeface="Source Sans Pro"/>
                <a:cs typeface="Source Sans Pro"/>
                <a:sym typeface="Source Sans Pro"/>
              </a:rPr>
              <a:t>Transientfail</a:t>
            </a:r>
            <a:endParaRPr i="1" sz="12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5" name="Google Shape;275;p26"/>
          <p:cNvSpPr txBox="1"/>
          <p:nvPr/>
        </p:nvSpPr>
        <p:spPr>
          <a:xfrm>
            <a:off x="1834350" y="3473550"/>
            <a:ext cx="10893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latin typeface="Source Sans Pro"/>
                <a:ea typeface="Source Sans Pro"/>
                <a:cs typeface="Source Sans Pro"/>
                <a:sym typeface="Source Sans Pro"/>
              </a:rPr>
              <a:t>Speculator</a:t>
            </a:r>
            <a:endParaRPr i="1" sz="12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6" name="Google Shape;276;p26"/>
          <p:cNvSpPr/>
          <p:nvPr/>
        </p:nvSpPr>
        <p:spPr>
          <a:xfrm>
            <a:off x="4844200" y="1143025"/>
            <a:ext cx="3633600" cy="3125700"/>
          </a:xfrm>
          <a:prstGeom prst="flowChartConnector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Source Sans Pro"/>
                <a:ea typeface="Source Sans Pro"/>
                <a:cs typeface="Source Sans Pro"/>
                <a:sym typeface="Source Sans Pro"/>
              </a:rPr>
              <a:t>Information Gathering</a:t>
            </a:r>
            <a:endParaRPr sz="26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7" name="Google Shape;277;p26"/>
          <p:cNvSpPr txBox="1"/>
          <p:nvPr/>
        </p:nvSpPr>
        <p:spPr>
          <a:xfrm>
            <a:off x="5734650" y="1713250"/>
            <a:ext cx="19668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latin typeface="Source Sans Pro"/>
                <a:ea typeface="Source Sans Pro"/>
                <a:cs typeface="Source Sans Pro"/>
                <a:sym typeface="Source Sans Pro"/>
              </a:rPr>
              <a:t>Spectre-meltdown-checker</a:t>
            </a:r>
            <a:endParaRPr i="1" sz="12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78" name="Google Shape;278;p26"/>
          <p:cNvSpPr txBox="1"/>
          <p:nvPr/>
        </p:nvSpPr>
        <p:spPr>
          <a:xfrm>
            <a:off x="6173400" y="3473550"/>
            <a:ext cx="10893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latin typeface="Source Sans Pro"/>
                <a:ea typeface="Source Sans Pro"/>
                <a:cs typeface="Source Sans Pro"/>
                <a:sym typeface="Source Sans Pro"/>
              </a:rPr>
              <a:t>mdstool-cli</a:t>
            </a:r>
            <a:endParaRPr i="1" sz="12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3129150" y="1911875"/>
            <a:ext cx="1056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Evil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6141625" y="3892425"/>
            <a:ext cx="2645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VICTIM HIJACKED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6141625" y="3892425"/>
            <a:ext cx="2645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VICTIM NORMAL EXECUTION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6" name="Google Shape;6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Transient Execution Attacks - Spectre BTB</a:t>
            </a:r>
            <a:endParaRPr/>
          </a:p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785675" y="1736625"/>
            <a:ext cx="1302300" cy="984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Victim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aphicFrame>
        <p:nvGraphicFramePr>
          <p:cNvPr id="69" name="Google Shape;69;p14"/>
          <p:cNvGraphicFramePr/>
          <p:nvPr/>
        </p:nvGraphicFramePr>
        <p:xfrm>
          <a:off x="3129225" y="19118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{87B49D1B-3071-435D-A776-D76D28967FD5}</a:tableStyleId>
              </a:tblPr>
              <a:tblGrid>
                <a:gridCol w="1056750"/>
              </a:tblGrid>
              <a:tr h="5826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2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0" name="Google Shape;70;p14"/>
          <p:cNvSpPr/>
          <p:nvPr/>
        </p:nvSpPr>
        <p:spPr>
          <a:xfrm>
            <a:off x="5227225" y="1736625"/>
            <a:ext cx="1302300" cy="984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Attacker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2888925" y="2028525"/>
            <a:ext cx="27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A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2888925" y="2682775"/>
            <a:ext cx="276000" cy="2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B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88925" y="3226300"/>
            <a:ext cx="2760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C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6385850" y="3889125"/>
            <a:ext cx="171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ATTACKER TRAINING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75" name="Google Shape;75;p14"/>
          <p:cNvCxnSpPr>
            <a:stCxn id="70" idx="1"/>
          </p:cNvCxnSpPr>
          <p:nvPr/>
        </p:nvCxnSpPr>
        <p:spPr>
          <a:xfrm rot="10800000">
            <a:off x="4193725" y="2228625"/>
            <a:ext cx="1033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76" name="Google Shape;76;p14"/>
          <p:cNvSpPr txBox="1"/>
          <p:nvPr/>
        </p:nvSpPr>
        <p:spPr>
          <a:xfrm>
            <a:off x="3006450" y="1296275"/>
            <a:ext cx="1302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Branch Target Buffer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3129150" y="1911875"/>
            <a:ext cx="1056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Location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cxnSp>
        <p:nvCxnSpPr>
          <p:cNvPr id="78" name="Google Shape;78;p14"/>
          <p:cNvCxnSpPr/>
          <p:nvPr/>
        </p:nvCxnSpPr>
        <p:spPr>
          <a:xfrm rot="10800000">
            <a:off x="2103575" y="2228625"/>
            <a:ext cx="1033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stealth"/>
            <a:tailEnd len="med" w="med" type="stealth"/>
          </a:ln>
        </p:spPr>
      </p:cxnSp>
      <p:grpSp>
        <p:nvGrpSpPr>
          <p:cNvPr id="79" name="Google Shape;79;p14"/>
          <p:cNvGrpSpPr/>
          <p:nvPr/>
        </p:nvGrpSpPr>
        <p:grpSpPr>
          <a:xfrm>
            <a:off x="1436825" y="2720625"/>
            <a:ext cx="1409250" cy="1406825"/>
            <a:chOff x="2351225" y="2720625"/>
            <a:chExt cx="1409250" cy="1406825"/>
          </a:xfrm>
        </p:grpSpPr>
        <p:sp>
          <p:nvSpPr>
            <p:cNvPr id="80" name="Google Shape;80;p14"/>
            <p:cNvSpPr/>
            <p:nvPr/>
          </p:nvSpPr>
          <p:spPr>
            <a:xfrm>
              <a:off x="2638775" y="3309050"/>
              <a:ext cx="1121700" cy="8184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Source Sans Pro"/>
                  <a:ea typeface="Source Sans Pro"/>
                  <a:cs typeface="Source Sans Pro"/>
                  <a:sym typeface="Source Sans Pro"/>
                </a:rPr>
                <a:t>Location</a:t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cxnSp>
          <p:nvCxnSpPr>
            <p:cNvPr id="81" name="Google Shape;81;p14"/>
            <p:cNvCxnSpPr>
              <a:stCxn id="68" idx="2"/>
              <a:endCxn id="80" idx="0"/>
            </p:cNvCxnSpPr>
            <p:nvPr/>
          </p:nvCxnSpPr>
          <p:spPr>
            <a:xfrm flipH="1" rot="-5400000">
              <a:off x="2481275" y="2590575"/>
              <a:ext cx="588300" cy="848400"/>
            </a:xfrm>
            <a:prstGeom prst="curvedConnector3">
              <a:avLst>
                <a:gd fmla="val 50011" name="adj1"/>
              </a:avLst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stealth"/>
            </a:ln>
          </p:spPr>
        </p:cxnSp>
      </p:grpSp>
      <p:grpSp>
        <p:nvGrpSpPr>
          <p:cNvPr id="82" name="Google Shape;82;p14"/>
          <p:cNvGrpSpPr/>
          <p:nvPr/>
        </p:nvGrpSpPr>
        <p:grpSpPr>
          <a:xfrm>
            <a:off x="58475" y="2720625"/>
            <a:ext cx="1378350" cy="1406825"/>
            <a:chOff x="972875" y="2720625"/>
            <a:chExt cx="1378350" cy="1406825"/>
          </a:xfrm>
        </p:grpSpPr>
        <p:sp>
          <p:nvSpPr>
            <p:cNvPr id="83" name="Google Shape;83;p14"/>
            <p:cNvSpPr/>
            <p:nvPr/>
          </p:nvSpPr>
          <p:spPr>
            <a:xfrm>
              <a:off x="972875" y="3309050"/>
              <a:ext cx="1121700" cy="8184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Source Sans Pro"/>
                  <a:ea typeface="Source Sans Pro"/>
                  <a:cs typeface="Source Sans Pro"/>
                  <a:sym typeface="Source Sans Pro"/>
                </a:rPr>
                <a:t>Evil</a:t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cxnSp>
          <p:nvCxnSpPr>
            <p:cNvPr id="84" name="Google Shape;84;p14"/>
            <p:cNvCxnSpPr>
              <a:stCxn id="68" idx="2"/>
              <a:endCxn id="83" idx="0"/>
            </p:cNvCxnSpPr>
            <p:nvPr/>
          </p:nvCxnSpPr>
          <p:spPr>
            <a:xfrm rot="5400000">
              <a:off x="1648325" y="2606025"/>
              <a:ext cx="588300" cy="817500"/>
            </a:xfrm>
            <a:prstGeom prst="curvedConnector3">
              <a:avLst>
                <a:gd fmla="val 50011" name="adj1"/>
              </a:avLst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stealth"/>
            </a:ln>
          </p:spPr>
        </p:cxnSp>
      </p:grpSp>
      <p:graphicFrame>
        <p:nvGraphicFramePr>
          <p:cNvPr id="85" name="Google Shape;85;p14"/>
          <p:cNvGraphicFramePr/>
          <p:nvPr/>
        </p:nvGraphicFramePr>
        <p:xfrm>
          <a:off x="7106825" y="118794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{87B49D1B-3071-435D-A776-D76D28967FD5}</a:tableStyleId>
              </a:tblPr>
              <a:tblGrid>
                <a:gridCol w="888075"/>
                <a:gridCol w="888075"/>
              </a:tblGrid>
              <a:tr h="3676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Attacker</a:t>
                      </a:r>
                      <a:endParaRPr b="1"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Victim</a:t>
                      </a:r>
                      <a:endParaRPr b="1"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User</a:t>
                      </a:r>
                      <a:endParaRPr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Kernel</a:t>
                      </a:r>
                      <a:endParaRPr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Sandbox</a:t>
                      </a:r>
                      <a:endParaRPr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Process</a:t>
                      </a:r>
                      <a:endParaRPr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User</a:t>
                      </a:r>
                      <a:endParaRPr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User</a:t>
                      </a:r>
                      <a:endParaRPr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VM guest</a:t>
                      </a:r>
                      <a:endParaRPr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Host</a:t>
                      </a:r>
                      <a:endParaRPr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9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Host</a:t>
                      </a:r>
                      <a:endParaRPr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Source Sans Pro"/>
                          <a:ea typeface="Source Sans Pro"/>
                          <a:cs typeface="Source Sans Pro"/>
                          <a:sym typeface="Source Sans Pro"/>
                        </a:rPr>
                        <a:t>SGX</a:t>
                      </a:r>
                      <a:endParaRPr>
                        <a:latin typeface="Source Sans Pro"/>
                        <a:ea typeface="Source Sans Pro"/>
                        <a:cs typeface="Source Sans Pro"/>
                        <a:sym typeface="Source Sans Pro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6" name="Google Shape;86;p14"/>
          <p:cNvSpPr txBox="1"/>
          <p:nvPr/>
        </p:nvSpPr>
        <p:spPr>
          <a:xfrm>
            <a:off x="7466450" y="916175"/>
            <a:ext cx="10569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Use Cases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7" name="Google Shape;87;p14"/>
          <p:cNvSpPr txBox="1"/>
          <p:nvPr/>
        </p:nvSpPr>
        <p:spPr>
          <a:xfrm>
            <a:off x="3129150" y="2499500"/>
            <a:ext cx="1056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Location</a:t>
            </a: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 2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8" name="Google Shape;88;p14"/>
          <p:cNvSpPr txBox="1"/>
          <p:nvPr/>
        </p:nvSpPr>
        <p:spPr>
          <a:xfrm>
            <a:off x="3129150" y="3087125"/>
            <a:ext cx="1056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Location</a:t>
            </a: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 3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Mitigations</a:t>
            </a:r>
            <a:endParaRPr/>
          </a:p>
        </p:txBody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8472458" y="4358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5" name="Google Shape;95;p15"/>
          <p:cNvGrpSpPr/>
          <p:nvPr/>
        </p:nvGrpSpPr>
        <p:grpSpPr>
          <a:xfrm>
            <a:off x="505150" y="1143025"/>
            <a:ext cx="3633600" cy="3125700"/>
            <a:chOff x="505150" y="1143025"/>
            <a:chExt cx="3633600" cy="3125700"/>
          </a:xfrm>
        </p:grpSpPr>
        <p:sp>
          <p:nvSpPr>
            <p:cNvPr id="96" name="Google Shape;96;p15"/>
            <p:cNvSpPr/>
            <p:nvPr/>
          </p:nvSpPr>
          <p:spPr>
            <a:xfrm>
              <a:off x="505150" y="1143025"/>
              <a:ext cx="3633600" cy="3125700"/>
            </a:xfrm>
            <a:prstGeom prst="flowChartConnector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latin typeface="Source Sans Pro"/>
                  <a:ea typeface="Source Sans Pro"/>
                  <a:cs typeface="Source Sans Pro"/>
                  <a:sym typeface="Source Sans Pro"/>
                </a:rPr>
                <a:t>Software</a:t>
              </a:r>
              <a:endParaRPr sz="26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97" name="Google Shape;97;p15"/>
            <p:cNvSpPr txBox="1"/>
            <p:nvPr/>
          </p:nvSpPr>
          <p:spPr>
            <a:xfrm>
              <a:off x="1371550" y="1727375"/>
              <a:ext cx="9312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ource Sans Pro"/>
                  <a:ea typeface="Source Sans Pro"/>
                  <a:cs typeface="Source Sans Pro"/>
                  <a:sym typeface="Source Sans Pro"/>
                </a:rPr>
                <a:t>Memory Fencing</a:t>
              </a:r>
              <a:endParaRPr sz="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98" name="Google Shape;98;p15"/>
            <p:cNvSpPr txBox="1"/>
            <p:nvPr/>
          </p:nvSpPr>
          <p:spPr>
            <a:xfrm>
              <a:off x="1164075" y="3388800"/>
              <a:ext cx="10893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ource Sans Pro"/>
                  <a:ea typeface="Source Sans Pro"/>
                  <a:cs typeface="Source Sans Pro"/>
                  <a:sym typeface="Source Sans Pro"/>
                </a:rPr>
                <a:t>Branchless Masking</a:t>
              </a:r>
              <a:endParaRPr sz="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99" name="Google Shape;99;p15"/>
            <p:cNvSpPr txBox="1"/>
            <p:nvPr/>
          </p:nvSpPr>
          <p:spPr>
            <a:xfrm>
              <a:off x="2675500" y="2104550"/>
              <a:ext cx="10893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ource Sans Pro"/>
                  <a:ea typeface="Source Sans Pro"/>
                  <a:cs typeface="Source Sans Pro"/>
                  <a:sym typeface="Source Sans Pro"/>
                </a:rPr>
                <a:t>Retpoline</a:t>
              </a:r>
              <a:endParaRPr sz="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00" name="Google Shape;100;p15"/>
            <p:cNvSpPr txBox="1"/>
            <p:nvPr/>
          </p:nvSpPr>
          <p:spPr>
            <a:xfrm>
              <a:off x="505150" y="2266950"/>
              <a:ext cx="7083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ource Sans Pro"/>
                  <a:ea typeface="Source Sans Pro"/>
                  <a:cs typeface="Source Sans Pro"/>
                  <a:sym typeface="Source Sans Pro"/>
                </a:rPr>
                <a:t>KPTI</a:t>
              </a:r>
              <a:endParaRPr sz="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01" name="Google Shape;101;p15"/>
            <p:cNvSpPr txBox="1"/>
            <p:nvPr/>
          </p:nvSpPr>
          <p:spPr>
            <a:xfrm>
              <a:off x="2532825" y="3519275"/>
              <a:ext cx="10893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ource Sans Pro"/>
                  <a:ea typeface="Source Sans Pro"/>
                  <a:cs typeface="Source Sans Pro"/>
                  <a:sym typeface="Source Sans Pro"/>
                </a:rPr>
                <a:t>etc.</a:t>
              </a:r>
              <a:endParaRPr sz="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102" name="Google Shape;102;p15"/>
          <p:cNvGrpSpPr/>
          <p:nvPr/>
        </p:nvGrpSpPr>
        <p:grpSpPr>
          <a:xfrm>
            <a:off x="4657350" y="1143025"/>
            <a:ext cx="3961200" cy="3125700"/>
            <a:chOff x="4657350" y="1143025"/>
            <a:chExt cx="3961200" cy="3125700"/>
          </a:xfrm>
        </p:grpSpPr>
        <p:sp>
          <p:nvSpPr>
            <p:cNvPr id="103" name="Google Shape;103;p15"/>
            <p:cNvSpPr txBox="1"/>
            <p:nvPr/>
          </p:nvSpPr>
          <p:spPr>
            <a:xfrm>
              <a:off x="4657350" y="1657775"/>
              <a:ext cx="3961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04" name="Google Shape;104;p15"/>
            <p:cNvSpPr/>
            <p:nvPr/>
          </p:nvSpPr>
          <p:spPr>
            <a:xfrm>
              <a:off x="4821150" y="1143025"/>
              <a:ext cx="3633600" cy="3125700"/>
            </a:xfrm>
            <a:prstGeom prst="flowChartConnector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600">
                  <a:latin typeface="Source Sans Pro"/>
                  <a:ea typeface="Source Sans Pro"/>
                  <a:cs typeface="Source Sans Pro"/>
                  <a:sym typeface="Source Sans Pro"/>
                </a:rPr>
                <a:t>Hardware</a:t>
              </a:r>
              <a:endParaRPr sz="26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05" name="Google Shape;105;p15"/>
            <p:cNvSpPr txBox="1"/>
            <p:nvPr/>
          </p:nvSpPr>
          <p:spPr>
            <a:xfrm>
              <a:off x="6647875" y="1691150"/>
              <a:ext cx="9312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ource Sans Pro"/>
                  <a:ea typeface="Source Sans Pro"/>
                  <a:cs typeface="Source Sans Pro"/>
                  <a:sym typeface="Source Sans Pro"/>
                </a:rPr>
                <a:t>IBRS</a:t>
              </a:r>
              <a:endParaRPr sz="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06" name="Google Shape;106;p15"/>
            <p:cNvSpPr txBox="1"/>
            <p:nvPr/>
          </p:nvSpPr>
          <p:spPr>
            <a:xfrm>
              <a:off x="5134975" y="3129000"/>
              <a:ext cx="9312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ource Sans Pro"/>
                  <a:ea typeface="Source Sans Pro"/>
                  <a:cs typeface="Source Sans Pro"/>
                  <a:sym typeface="Source Sans Pro"/>
                </a:rPr>
                <a:t>STIBP</a:t>
              </a:r>
              <a:endParaRPr sz="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07" name="Google Shape;107;p15"/>
            <p:cNvSpPr txBox="1"/>
            <p:nvPr/>
          </p:nvSpPr>
          <p:spPr>
            <a:xfrm>
              <a:off x="5097025" y="1882550"/>
              <a:ext cx="9312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ource Sans Pro"/>
                  <a:ea typeface="Source Sans Pro"/>
                  <a:cs typeface="Source Sans Pro"/>
                  <a:sym typeface="Source Sans Pro"/>
                </a:rPr>
                <a:t>IBPB</a:t>
              </a:r>
              <a:endParaRPr sz="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08" name="Google Shape;108;p15"/>
            <p:cNvSpPr txBox="1"/>
            <p:nvPr/>
          </p:nvSpPr>
          <p:spPr>
            <a:xfrm>
              <a:off x="7190975" y="3155225"/>
              <a:ext cx="9312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ource Sans Pro"/>
                  <a:ea typeface="Source Sans Pro"/>
                  <a:cs typeface="Source Sans Pro"/>
                  <a:sym typeface="Source Sans Pro"/>
                </a:rPr>
                <a:t>RSB Filling</a:t>
              </a:r>
              <a:endParaRPr sz="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09" name="Google Shape;109;p15"/>
            <p:cNvSpPr txBox="1"/>
            <p:nvPr/>
          </p:nvSpPr>
          <p:spPr>
            <a:xfrm>
              <a:off x="6330200" y="3700125"/>
              <a:ext cx="9312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latin typeface="Source Sans Pro"/>
                  <a:ea typeface="Source Sans Pro"/>
                  <a:cs typeface="Source Sans Pro"/>
                  <a:sym typeface="Source Sans Pro"/>
                </a:rPr>
                <a:t>etc.</a:t>
              </a:r>
              <a:endParaRPr sz="800"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110" name="Google Shape;110;p15"/>
          <p:cNvSpPr txBox="1"/>
          <p:nvPr/>
        </p:nvSpPr>
        <p:spPr>
          <a:xfrm>
            <a:off x="2158150" y="4422250"/>
            <a:ext cx="49749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Source Sans Pro"/>
                <a:ea typeface="Source Sans Pro"/>
                <a:cs typeface="Source Sans Pro"/>
                <a:sym typeface="Source Sans Pro"/>
              </a:rPr>
              <a:t>Spectre-BTB</a:t>
            </a:r>
            <a:r>
              <a:rPr lang="en" sz="1300">
                <a:latin typeface="Source Sans Pro"/>
                <a:ea typeface="Source Sans Pro"/>
                <a:cs typeface="Source Sans Pro"/>
                <a:sym typeface="Source Sans Pro"/>
              </a:rPr>
              <a:t>: </a:t>
            </a:r>
            <a:r>
              <a:rPr b="1" lang="en" sz="1300">
                <a:latin typeface="Source Sans Pro"/>
                <a:ea typeface="Source Sans Pro"/>
                <a:cs typeface="Source Sans Pro"/>
                <a:sym typeface="Source Sans Pro"/>
              </a:rPr>
              <a:t>&gt;6</a:t>
            </a:r>
            <a:r>
              <a:rPr lang="en" sz="1300">
                <a:latin typeface="Source Sans Pro"/>
                <a:ea typeface="Source Sans Pro"/>
                <a:cs typeface="Source Sans Pro"/>
                <a:sym typeface="Source Sans Pro"/>
              </a:rPr>
              <a:t> applicable </a:t>
            </a:r>
            <a:r>
              <a:rPr b="1" lang="en" sz="1300">
                <a:latin typeface="Source Sans Pro"/>
                <a:ea typeface="Source Sans Pro"/>
                <a:cs typeface="Source Sans Pro"/>
                <a:sym typeface="Source Sans Pro"/>
              </a:rPr>
              <a:t>mitigations</a:t>
            </a:r>
            <a:r>
              <a:rPr lang="en" sz="1300"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30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Source Sans Pro"/>
                <a:ea typeface="Source Sans Pro"/>
                <a:cs typeface="Source Sans Pro"/>
                <a:sym typeface="Source Sans Pro"/>
              </a:rPr>
              <a:t>Verifying that transient execution variants are mitigated is complex.</a:t>
            </a:r>
            <a:endParaRPr sz="13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Empirical</a:t>
            </a:r>
            <a:endParaRPr/>
          </a:p>
        </p:txBody>
      </p:sp>
      <p:sp>
        <p:nvSpPr>
          <p:cNvPr id="116" name="Google Shape;11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They collect success information of PoCs using: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</a:t>
            </a:r>
            <a:r>
              <a:rPr lang="en"/>
              <a:t>ache covert channel (e.g., </a:t>
            </a:r>
            <a:r>
              <a:rPr i="1" lang="en"/>
              <a:t>Transientfail</a:t>
            </a:r>
            <a:r>
              <a:rPr lang="en"/>
              <a:t>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Performance counters (e.g., </a:t>
            </a:r>
            <a:r>
              <a:rPr i="1" lang="en"/>
              <a:t>Speculator</a:t>
            </a:r>
            <a:r>
              <a:rPr lang="en"/>
              <a:t>)</a:t>
            </a:r>
            <a:endParaRPr/>
          </a:p>
        </p:txBody>
      </p:sp>
      <p:sp>
        <p:nvSpPr>
          <p:cNvPr id="117" name="Google Shape;11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" name="Google Shape;118;p16"/>
          <p:cNvSpPr txBox="1"/>
          <p:nvPr/>
        </p:nvSpPr>
        <p:spPr>
          <a:xfrm>
            <a:off x="5034650" y="2303625"/>
            <a:ext cx="40500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8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Limitation: 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reports the presence of the attack vector in a </a:t>
            </a:r>
            <a:r>
              <a:rPr b="1" lang="en" sz="1800">
                <a:latin typeface="Source Sans Pro"/>
                <a:ea typeface="Source Sans Pro"/>
                <a:cs typeface="Source Sans Pro"/>
                <a:sym typeface="Source Sans Pro"/>
              </a:rPr>
              <a:t>synthetic scenario</a:t>
            </a:r>
            <a:r>
              <a:rPr lang="en" sz="1800">
                <a:latin typeface="Source Sans Pro"/>
                <a:ea typeface="Source Sans Pro"/>
                <a:cs typeface="Source Sans Pro"/>
                <a:sym typeface="Source Sans Pro"/>
              </a:rPr>
              <a:t>. Cannot tell the system has an exploitable vulnerability.</a:t>
            </a:r>
            <a:endParaRPr sz="180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Information Gathering</a:t>
            </a:r>
            <a:endParaRPr/>
          </a:p>
        </p:txBody>
      </p:sp>
      <p:sp>
        <p:nvSpPr>
          <p:cNvPr id="124" name="Google Shape;124;p17"/>
          <p:cNvSpPr txBox="1"/>
          <p:nvPr>
            <p:ph idx="1" type="body"/>
          </p:nvPr>
        </p:nvSpPr>
        <p:spPr>
          <a:xfrm>
            <a:off x="311700" y="1152475"/>
            <a:ext cx="4069800" cy="21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They collect information from:</a:t>
            </a:r>
            <a:endParaRPr sz="2400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The CPU</a:t>
            </a:r>
            <a:r>
              <a:rPr i="1" lang="en"/>
              <a:t> </a:t>
            </a:r>
            <a:r>
              <a:rPr lang="en" sz="1600"/>
              <a:t>(e.g., microcode)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The Kernel </a:t>
            </a:r>
            <a:r>
              <a:rPr lang="en" sz="1600"/>
              <a:t>(e.g., mitigations)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6550" y="1692700"/>
            <a:ext cx="5163249" cy="319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/>
          <p:nvPr/>
        </p:nvSpPr>
        <p:spPr>
          <a:xfrm>
            <a:off x="4621375" y="4437950"/>
            <a:ext cx="1411200" cy="296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7"/>
          <p:cNvSpPr/>
          <p:nvPr/>
        </p:nvSpPr>
        <p:spPr>
          <a:xfrm>
            <a:off x="4315175" y="3263925"/>
            <a:ext cx="2916900" cy="296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7"/>
          <p:cNvSpPr/>
          <p:nvPr/>
        </p:nvSpPr>
        <p:spPr>
          <a:xfrm>
            <a:off x="4315175" y="2844825"/>
            <a:ext cx="2916900" cy="296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7"/>
          <p:cNvSpPr/>
          <p:nvPr/>
        </p:nvSpPr>
        <p:spPr>
          <a:xfrm>
            <a:off x="5997225" y="3850950"/>
            <a:ext cx="1989600" cy="2964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17" title="WOOT 2019"/>
          <p:cNvPicPr preferRelativeResize="0"/>
          <p:nvPr/>
        </p:nvPicPr>
        <p:blipFill rotWithShape="1">
          <a:blip r:embed="rId4">
            <a:alphaModFix/>
          </a:blip>
          <a:srcRect b="44414" l="0" r="0" t="0"/>
          <a:stretch/>
        </p:blipFill>
        <p:spPr>
          <a:xfrm>
            <a:off x="4769550" y="445037"/>
            <a:ext cx="3863627" cy="9540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p17"/>
          <p:cNvCxnSpPr/>
          <p:nvPr/>
        </p:nvCxnSpPr>
        <p:spPr>
          <a:xfrm flipH="1">
            <a:off x="5312963" y="1399075"/>
            <a:ext cx="1374300" cy="3039000"/>
          </a:xfrm>
          <a:prstGeom prst="straightConnector1">
            <a:avLst/>
          </a:prstGeom>
          <a:noFill/>
          <a:ln cap="flat" cmpd="sng" w="28575">
            <a:solidFill>
              <a:srgbClr val="980000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133" name="Google Shape;133;p17"/>
          <p:cNvSpPr txBox="1"/>
          <p:nvPr/>
        </p:nvSpPr>
        <p:spPr>
          <a:xfrm rot="-3939467">
            <a:off x="4556625" y="2599060"/>
            <a:ext cx="2307212" cy="5235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98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INACCURATE</a:t>
            </a:r>
            <a:endParaRPr sz="2200">
              <a:solidFill>
                <a:srgbClr val="98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311700" y="3725325"/>
            <a:ext cx="34221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Tools:</a:t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	</a:t>
            </a:r>
            <a:r>
              <a:rPr i="1" lang="en">
                <a:latin typeface="Source Sans Pro"/>
                <a:ea typeface="Source Sans Pro"/>
                <a:cs typeface="Source Sans Pro"/>
                <a:sym typeface="Source Sans Pro"/>
              </a:rPr>
              <a:t>s</a:t>
            </a:r>
            <a:r>
              <a:rPr i="1" lang="en">
                <a:latin typeface="Source Sans Pro"/>
                <a:ea typeface="Source Sans Pro"/>
                <a:cs typeface="Source Sans Pro"/>
                <a:sym typeface="Source Sans Pro"/>
              </a:rPr>
              <a:t>pectre-meltdown-checker</a:t>
            </a:r>
            <a:endParaRPr i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Source Sans Pro"/>
                <a:ea typeface="Source Sans Pro"/>
                <a:cs typeface="Source Sans Pro"/>
                <a:sym typeface="Source Sans Pro"/>
              </a:rPr>
              <a:t>	mdstool-cli</a:t>
            </a:r>
            <a:endParaRPr i="1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Analysis - Pitfalls identified</a:t>
            </a:r>
            <a:endParaRPr/>
          </a:p>
        </p:txBody>
      </p:sp>
      <p:sp>
        <p:nvSpPr>
          <p:cNvPr id="140" name="Google Shape;140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1" name="Google Shape;141;p18"/>
          <p:cNvSpPr txBox="1"/>
          <p:nvPr/>
        </p:nvSpPr>
        <p:spPr>
          <a:xfrm>
            <a:off x="474450" y="1337100"/>
            <a:ext cx="7998000" cy="33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42" name="Google Shape;142;p18"/>
          <p:cNvSpPr txBox="1"/>
          <p:nvPr>
            <p:ph idx="1" type="body"/>
          </p:nvPr>
        </p:nvSpPr>
        <p:spPr>
          <a:xfrm>
            <a:off x="311700" y="1152475"/>
            <a:ext cx="8520600" cy="3606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Use case imprecision</a:t>
            </a:r>
            <a:endParaRPr sz="22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/>
              <a:t>Attack vector only</a:t>
            </a:r>
            <a:endParaRPr sz="22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/>
              <a:t>Parsing error</a:t>
            </a:r>
            <a:endParaRPr sz="22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/>
              <a:t>Cache noise</a:t>
            </a:r>
            <a:endParaRPr sz="22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/>
              <a:t>PMC requirement</a:t>
            </a:r>
            <a:endParaRPr sz="22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/>
              <a:t>Root requirement</a:t>
            </a:r>
            <a:endParaRPr sz="22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GhostBuster</a:t>
            </a:r>
            <a:endParaRPr/>
          </a:p>
        </p:txBody>
      </p:sp>
      <p:sp>
        <p:nvSpPr>
          <p:cNvPr id="148" name="Google Shape;14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9" name="Google Shape;14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64758"/>
            <a:ext cx="9144001" cy="219008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9"/>
          <p:cNvSpPr/>
          <p:nvPr/>
        </p:nvSpPr>
        <p:spPr>
          <a:xfrm>
            <a:off x="5284600" y="2053175"/>
            <a:ext cx="2328300" cy="15099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9"/>
          <p:cNvSpPr/>
          <p:nvPr/>
        </p:nvSpPr>
        <p:spPr>
          <a:xfrm>
            <a:off x="2187300" y="2657125"/>
            <a:ext cx="3040800" cy="13365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9"/>
          <p:cNvSpPr/>
          <p:nvPr/>
        </p:nvSpPr>
        <p:spPr>
          <a:xfrm>
            <a:off x="2187300" y="2053175"/>
            <a:ext cx="4014600" cy="5727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GhostBuster - Spectre BTB Example	</a:t>
            </a:r>
            <a:endParaRPr/>
          </a:p>
        </p:txBody>
      </p:sp>
      <p:sp>
        <p:nvSpPr>
          <p:cNvPr id="158" name="Google Shape;158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9" name="Google Shape;15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125" y="1099575"/>
            <a:ext cx="5147874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0"/>
          <p:cNvSpPr/>
          <p:nvPr/>
        </p:nvSpPr>
        <p:spPr>
          <a:xfrm>
            <a:off x="818450" y="1298225"/>
            <a:ext cx="4790700" cy="4446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0"/>
          <p:cNvSpPr/>
          <p:nvPr/>
        </p:nvSpPr>
        <p:spPr>
          <a:xfrm>
            <a:off x="2695223" y="1135950"/>
            <a:ext cx="1693200" cy="2187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0"/>
          <p:cNvSpPr/>
          <p:nvPr/>
        </p:nvSpPr>
        <p:spPr>
          <a:xfrm>
            <a:off x="818450" y="1697575"/>
            <a:ext cx="4995300" cy="5727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0"/>
          <p:cNvSpPr/>
          <p:nvPr/>
        </p:nvSpPr>
        <p:spPr>
          <a:xfrm>
            <a:off x="818450" y="2216875"/>
            <a:ext cx="5081700" cy="27573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	</a:t>
            </a:r>
            <a:endParaRPr/>
          </a:p>
        </p:txBody>
      </p:sp>
      <p:sp>
        <p:nvSpPr>
          <p:cNvPr id="169" name="Google Shape;169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80000"/>
                </a:solidFill>
              </a:rPr>
              <a:t>First analysis</a:t>
            </a:r>
            <a:r>
              <a:rPr lang="en"/>
              <a:t> of transient execution vulnerability checkers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We provide </a:t>
            </a:r>
            <a:r>
              <a:rPr lang="en">
                <a:solidFill>
                  <a:srgbClr val="980000"/>
                </a:solidFill>
              </a:rPr>
              <a:t>recommendations</a:t>
            </a:r>
            <a:r>
              <a:rPr lang="en"/>
              <a:t> based on </a:t>
            </a:r>
            <a:r>
              <a:rPr lang="en">
                <a:solidFill>
                  <a:srgbClr val="980000"/>
                </a:solidFill>
              </a:rPr>
              <a:t>6 different use cases</a:t>
            </a:r>
            <a:r>
              <a:rPr lang="en"/>
              <a:t> to correctly test a system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We provide a meta-tool </a:t>
            </a:r>
            <a:r>
              <a:rPr b="1" lang="en">
                <a:solidFill>
                  <a:srgbClr val="980000"/>
                </a:solidFill>
              </a:rPr>
              <a:t>GhostBuster</a:t>
            </a: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"/>
              <a:t>that enhance existing tool results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 </a:t>
            </a:r>
            <a:r>
              <a:rPr lang="en"/>
              <a:t>We provide the first </a:t>
            </a:r>
            <a:r>
              <a:rPr lang="en">
                <a:solidFill>
                  <a:srgbClr val="980000"/>
                </a:solidFill>
              </a:rPr>
              <a:t>large scale </a:t>
            </a:r>
            <a:r>
              <a:rPr lang="en">
                <a:solidFill>
                  <a:srgbClr val="980000"/>
                </a:solidFill>
              </a:rPr>
              <a:t>analysis</a:t>
            </a:r>
            <a:r>
              <a:rPr lang="en"/>
              <a:t> on 16 commercial cloud providers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170" name="Google Shape;170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