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Arial Black"/>
      <p:regular r:id="rId16"/>
    </p:embeddedFont>
    <p:embeddedFont>
      <p:font typeface="Helvetica Neue Light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Light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Light-regular.fntdata"/><Relationship Id="rId16" Type="http://schemas.openxmlformats.org/officeDocument/2006/relationships/font" Target="fonts/ArialBlack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Light-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Ligh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context in which my work take place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e3d0381460_1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e3d0381460_1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e3a52c528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e3a52c528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e3d0381460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e3d0381460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e3a52c528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e3a52c528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e3d0381460_1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e3d0381460_1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e3a52c528e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e3a52c528e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e3d0381460_1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e3d0381460_1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e3a52c528e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e3a52c528e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e3d0381460_1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e3d0381460_1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5200"/>
              <a:buNone/>
              <a:defRPr sz="5200">
                <a:solidFill>
                  <a:srgbClr val="98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 - Centre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50225" y="757400"/>
            <a:ext cx="74604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28575" lIns="57150" spcFirstLastPara="1" rIns="57150" wrap="square" tIns="28575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Source Sans Pro"/>
              <a:buNone/>
              <a:defRPr b="1" i="0" sz="2300" u="none" cap="none" strike="noStrik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1CF89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01CF89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1CF89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01CF89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1CF89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01CF89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1CF89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01CF89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1CF89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01CF89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1CF89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01CF89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1CF89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01CF89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1CF89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01CF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4475442" y="4905375"/>
            <a:ext cx="188400" cy="2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31750" lIns="31750" spcFirstLastPara="1" rIns="31750" wrap="square" tIns="31750">
            <a:sp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50228" y="136535"/>
            <a:ext cx="1167423" cy="457683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/>
          <p:cNvSpPr/>
          <p:nvPr/>
        </p:nvSpPr>
        <p:spPr>
          <a:xfrm>
            <a:off x="7614434" y="4963507"/>
            <a:ext cx="13557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28575" lIns="57150" spcFirstLastPara="1" rIns="57150" wrap="square" tIns="28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 Black"/>
              <a:buNone/>
            </a:pPr>
            <a:r>
              <a:rPr b="0" i="0" lang="en" sz="600" u="none" cap="none" strike="noStrik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#BHUSA   @BlackHatEvents </a:t>
            </a:r>
            <a:endParaRPr sz="900"/>
          </a:p>
        </p:txBody>
      </p:sp>
      <p:grpSp>
        <p:nvGrpSpPr>
          <p:cNvPr id="55" name="Google Shape;55;p13"/>
          <p:cNvGrpSpPr/>
          <p:nvPr/>
        </p:nvGrpSpPr>
        <p:grpSpPr>
          <a:xfrm>
            <a:off x="117500" y="4887138"/>
            <a:ext cx="1632875" cy="239100"/>
            <a:chOff x="467550" y="4803200"/>
            <a:chExt cx="1632875" cy="239100"/>
          </a:xfrm>
        </p:grpSpPr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7550" y="4839588"/>
              <a:ext cx="202625" cy="202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72350" y="4839588"/>
              <a:ext cx="202625" cy="202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Google Shape;58;p13"/>
            <p:cNvSpPr txBox="1"/>
            <p:nvPr/>
          </p:nvSpPr>
          <p:spPr>
            <a:xfrm>
              <a:off x="535100" y="4803200"/>
              <a:ext cx="795000" cy="23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5E5E5E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@m4mbr3          </a:t>
              </a:r>
              <a:endParaRPr b="1" sz="1000">
                <a:solidFill>
                  <a:srgbClr val="5E5E5E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59" name="Google Shape;59;p13"/>
            <p:cNvSpPr txBox="1"/>
            <p:nvPr/>
          </p:nvSpPr>
          <p:spPr>
            <a:xfrm>
              <a:off x="1330025" y="4803200"/>
              <a:ext cx="770400" cy="23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5E5E5E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@fkaasan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2800"/>
              <a:buNone/>
              <a:defRPr>
                <a:solidFill>
                  <a:srgbClr val="98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2800"/>
              <a:buFont typeface="Source Sans Pro"/>
              <a:buNone/>
              <a:defRPr sz="2800">
                <a:solidFill>
                  <a:srgbClr val="98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Source Sans Pro"/>
              <a:buChar char="●"/>
              <a:defRPr sz="18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○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■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●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○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■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●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○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Source Sans Pro"/>
              <a:buChar char="■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ctrTitle"/>
          </p:nvPr>
        </p:nvSpPr>
        <p:spPr>
          <a:xfrm>
            <a:off x="311700" y="58775"/>
            <a:ext cx="8520600" cy="150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latin typeface="Arial"/>
                <a:ea typeface="Arial"/>
                <a:cs typeface="Arial"/>
                <a:sym typeface="Arial"/>
              </a:rPr>
              <a:t>Bypassing memory safety mechanisms through speculative control flow hijacks</a:t>
            </a:r>
            <a:endParaRPr sz="3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5" name="Google Shape;65;p14"/>
          <p:cNvSpPr txBox="1"/>
          <p:nvPr>
            <p:ph idx="1" type="subTitle"/>
          </p:nvPr>
        </p:nvSpPr>
        <p:spPr>
          <a:xfrm>
            <a:off x="1492650" y="1669550"/>
            <a:ext cx="61587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Andrea Mambretti</a:t>
            </a:r>
            <a:endParaRPr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3"/>
                </a:solidFill>
              </a:rPr>
              <a:t>(mbr@ccs.neu.edu)</a:t>
            </a:r>
            <a:endParaRPr sz="1400">
              <a:solidFill>
                <a:schemeClr val="accent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6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860850" y="2855200"/>
            <a:ext cx="7422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Alexandra Sandulescu, Alessandro Sorniotti and Anil Kurmus - IBM Research Europe, Zurich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William Robertson and Engin Kirda - Northeastern University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1875" y="4593150"/>
            <a:ext cx="3399800" cy="45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100" y="4464800"/>
            <a:ext cx="2055151" cy="67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use case - Control Flow Integrity</a:t>
            </a:r>
            <a:endParaRPr/>
          </a:p>
        </p:txBody>
      </p:sp>
      <p:sp>
        <p:nvSpPr>
          <p:cNvPr id="260" name="Google Shape;260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We considered both </a:t>
            </a:r>
            <a:r>
              <a:rPr b="1" lang="en" sz="1600"/>
              <a:t>LLVM-CFI</a:t>
            </a:r>
            <a:r>
              <a:rPr lang="en" sz="1600"/>
              <a:t> and </a:t>
            </a:r>
            <a:r>
              <a:rPr b="1" lang="en" sz="1600"/>
              <a:t>GCC VTV</a:t>
            </a:r>
            <a:r>
              <a:rPr lang="en" sz="1600"/>
              <a:t> control flow integrity implementations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GCC-VTV can be bypassed using SPEAR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LLVM-CFI is </a:t>
            </a:r>
            <a:r>
              <a:rPr b="1" lang="en" sz="1600"/>
              <a:t>NOT </a:t>
            </a:r>
            <a:r>
              <a:rPr lang="en" sz="1600"/>
              <a:t>bypassable because of its design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600"/>
              <a:t>Design choice of LLVM-CFI </a:t>
            </a:r>
            <a:r>
              <a:rPr lang="en" sz="1600"/>
              <a:t>demonstrate</a:t>
            </a:r>
            <a:r>
              <a:rPr lang="en" sz="1600"/>
              <a:t> how critical the implementation of these mitigations is</a:t>
            </a:r>
            <a:endParaRPr sz="1600"/>
          </a:p>
        </p:txBody>
      </p:sp>
      <p:sp>
        <p:nvSpPr>
          <p:cNvPr id="261" name="Google Shape;261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Buffer overflow since 1996 [1]</a:t>
            </a:r>
            <a:endParaRPr/>
          </a:p>
        </p:txBody>
      </p:sp>
      <p:sp>
        <p:nvSpPr>
          <p:cNvPr id="74" name="Google Shape;7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3006500" y="4703625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Sans Pro"/>
                <a:ea typeface="Source Sans Pro"/>
                <a:cs typeface="Source Sans Pro"/>
                <a:sym typeface="Source Sans Pro"/>
              </a:rPr>
              <a:t>[1] </a:t>
            </a:r>
            <a:r>
              <a:rPr lang="en" sz="1100">
                <a:latin typeface="Source Sans Pro"/>
                <a:ea typeface="Source Sans Pro"/>
                <a:cs typeface="Source Sans Pro"/>
                <a:sym typeface="Source Sans Pro"/>
              </a:rPr>
              <a:t>http://phrack.org/issues/49/14.html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76" name="Google Shape;76;p15"/>
          <p:cNvGrpSpPr/>
          <p:nvPr/>
        </p:nvGrpSpPr>
        <p:grpSpPr>
          <a:xfrm>
            <a:off x="6315125" y="1288300"/>
            <a:ext cx="2197500" cy="3383700"/>
            <a:chOff x="6315125" y="1288300"/>
            <a:chExt cx="2197500" cy="3383700"/>
          </a:xfrm>
        </p:grpSpPr>
        <p:sp>
          <p:nvSpPr>
            <p:cNvPr id="77" name="Google Shape;77;p15"/>
            <p:cNvSpPr/>
            <p:nvPr/>
          </p:nvSpPr>
          <p:spPr>
            <a:xfrm>
              <a:off x="6315125" y="1288300"/>
              <a:ext cx="2197500" cy="3383700"/>
            </a:xfrm>
            <a:prstGeom prst="rect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cxnSp>
          <p:nvCxnSpPr>
            <p:cNvPr id="78" name="Google Shape;78;p15"/>
            <p:cNvCxnSpPr/>
            <p:nvPr/>
          </p:nvCxnSpPr>
          <p:spPr>
            <a:xfrm>
              <a:off x="6320075" y="1652888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9" name="Google Shape;79;p15"/>
            <p:cNvCxnSpPr/>
            <p:nvPr/>
          </p:nvCxnSpPr>
          <p:spPr>
            <a:xfrm>
              <a:off x="6319975" y="2029050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0" name="Google Shape;80;p15"/>
            <p:cNvCxnSpPr/>
            <p:nvPr/>
          </p:nvCxnSpPr>
          <p:spPr>
            <a:xfrm>
              <a:off x="6319975" y="2410050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1" name="Google Shape;81;p15"/>
            <p:cNvCxnSpPr/>
            <p:nvPr/>
          </p:nvCxnSpPr>
          <p:spPr>
            <a:xfrm>
              <a:off x="6319975" y="2776275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2" name="Google Shape;82;p15"/>
            <p:cNvCxnSpPr/>
            <p:nvPr/>
          </p:nvCxnSpPr>
          <p:spPr>
            <a:xfrm>
              <a:off x="6319975" y="3160969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3" name="Google Shape;83;p15"/>
            <p:cNvCxnSpPr/>
            <p:nvPr/>
          </p:nvCxnSpPr>
          <p:spPr>
            <a:xfrm>
              <a:off x="6319975" y="3545663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4" name="Google Shape;84;p15"/>
            <p:cNvCxnSpPr/>
            <p:nvPr/>
          </p:nvCxnSpPr>
          <p:spPr>
            <a:xfrm>
              <a:off x="6319975" y="3930356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5" name="Google Shape;85;p15"/>
            <p:cNvCxnSpPr/>
            <p:nvPr/>
          </p:nvCxnSpPr>
          <p:spPr>
            <a:xfrm>
              <a:off x="6319975" y="4315050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86" name="Google Shape;86;p15"/>
          <p:cNvSpPr txBox="1"/>
          <p:nvPr/>
        </p:nvSpPr>
        <p:spPr>
          <a:xfrm>
            <a:off x="6325025" y="1660948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saved RBP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6320075" y="204838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....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6320075" y="27910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array1[size_array1 - 1]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6320075" y="3175723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array1[...]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6320075" y="35604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....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6325025" y="39451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array1[1]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2" name="Google Shape;92;p15"/>
          <p:cNvSpPr txBox="1"/>
          <p:nvPr/>
        </p:nvSpPr>
        <p:spPr>
          <a:xfrm>
            <a:off x="6325025" y="4329823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array1[0]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3" name="Google Shape;93;p15"/>
          <p:cNvSpPr txBox="1"/>
          <p:nvPr/>
        </p:nvSpPr>
        <p:spPr>
          <a:xfrm>
            <a:off x="565900" y="1762450"/>
            <a:ext cx="2814600" cy="23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int </a:t>
            </a:r>
            <a:r>
              <a:rPr lang="en" sz="1800">
                <a:solidFill>
                  <a:srgbClr val="38761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</a:t>
            </a:r>
            <a:r>
              <a:rPr b="1" lang="en" sz="1800">
                <a:latin typeface="Source Sans Pro"/>
                <a:ea typeface="Source Sans Pro"/>
                <a:cs typeface="Source Sans Pro"/>
                <a:sym typeface="Source Sans Pro"/>
              </a:rPr>
              <a:t>size_array1</a:t>
            </a:r>
            <a:r>
              <a:rPr lang="en" sz="1800">
                <a:solidFill>
                  <a:srgbClr val="38761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]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;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...</a:t>
            </a:r>
            <a:b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for (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int i=0; i &lt; </a:t>
            </a:r>
            <a:r>
              <a:rPr b="1" lang="en" sz="1800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len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; ++i</a:t>
            </a:r>
            <a:r>
              <a:rPr lang="en" sz="18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) {</a:t>
            </a:r>
            <a:endParaRPr sz="1800"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   </a:t>
            </a:r>
            <a:r>
              <a:rPr lang="en" sz="1800">
                <a:solidFill>
                  <a:srgbClr val="38761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</a:t>
            </a:r>
            <a:r>
              <a:rPr lang="en" sz="18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</a:t>
            </a:r>
            <a:r>
              <a:rPr lang="en" sz="1800">
                <a:solidFill>
                  <a:srgbClr val="38761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]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 = </a:t>
            </a:r>
            <a:r>
              <a:rPr b="1" lang="en" sz="1800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;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}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return;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4" name="Google Shape;94;p15"/>
          <p:cNvSpPr txBox="1"/>
          <p:nvPr/>
        </p:nvSpPr>
        <p:spPr>
          <a:xfrm>
            <a:off x="6320075" y="1305748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saved RET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" name="Google Shape;95;p15"/>
          <p:cNvSpPr txBox="1"/>
          <p:nvPr/>
        </p:nvSpPr>
        <p:spPr>
          <a:xfrm>
            <a:off x="6320075" y="2419698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....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6" name="Google Shape;96;p15"/>
          <p:cNvSpPr txBox="1"/>
          <p:nvPr/>
        </p:nvSpPr>
        <p:spPr>
          <a:xfrm>
            <a:off x="6315125" y="4329823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6320075" y="39451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8" name="Google Shape;98;p15"/>
          <p:cNvSpPr txBox="1"/>
          <p:nvPr/>
        </p:nvSpPr>
        <p:spPr>
          <a:xfrm>
            <a:off x="6325025" y="35604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6325025" y="31757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6325025" y="27910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1" name="Google Shape;101;p15"/>
          <p:cNvSpPr txBox="1"/>
          <p:nvPr/>
        </p:nvSpPr>
        <p:spPr>
          <a:xfrm>
            <a:off x="6325025" y="2419711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6315125" y="20403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6325025" y="1660961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6315125" y="12896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6310175" y="1283250"/>
            <a:ext cx="2197500" cy="377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3468200" y="2749750"/>
            <a:ext cx="2076600" cy="400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with </a:t>
            </a: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len </a:t>
            </a: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&gt; </a:t>
            </a:r>
            <a:r>
              <a:rPr b="1" lang="en">
                <a:latin typeface="Source Sans Pro"/>
                <a:ea typeface="Source Sans Pro"/>
                <a:cs typeface="Source Sans Pro"/>
                <a:sym typeface="Source Sans Pro"/>
              </a:rPr>
              <a:t>size_array1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6"/>
          <p:cNvGrpSpPr/>
          <p:nvPr/>
        </p:nvGrpSpPr>
        <p:grpSpPr>
          <a:xfrm>
            <a:off x="6315125" y="1288300"/>
            <a:ext cx="2197500" cy="3383700"/>
            <a:chOff x="6315125" y="1288300"/>
            <a:chExt cx="2197500" cy="3383700"/>
          </a:xfrm>
        </p:grpSpPr>
        <p:sp>
          <p:nvSpPr>
            <p:cNvPr id="112" name="Google Shape;112;p16"/>
            <p:cNvSpPr/>
            <p:nvPr/>
          </p:nvSpPr>
          <p:spPr>
            <a:xfrm>
              <a:off x="6315125" y="1288300"/>
              <a:ext cx="2197500" cy="3383700"/>
            </a:xfrm>
            <a:prstGeom prst="rect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cxnSp>
          <p:nvCxnSpPr>
            <p:cNvPr id="113" name="Google Shape;113;p16"/>
            <p:cNvCxnSpPr/>
            <p:nvPr/>
          </p:nvCxnSpPr>
          <p:spPr>
            <a:xfrm>
              <a:off x="6320075" y="1652888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4" name="Google Shape;114;p16"/>
            <p:cNvCxnSpPr/>
            <p:nvPr/>
          </p:nvCxnSpPr>
          <p:spPr>
            <a:xfrm>
              <a:off x="6319975" y="2029050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5" name="Google Shape;115;p16"/>
            <p:cNvCxnSpPr/>
            <p:nvPr/>
          </p:nvCxnSpPr>
          <p:spPr>
            <a:xfrm>
              <a:off x="6319975" y="2410050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6" name="Google Shape;116;p16"/>
            <p:cNvCxnSpPr/>
            <p:nvPr/>
          </p:nvCxnSpPr>
          <p:spPr>
            <a:xfrm>
              <a:off x="6319975" y="2776275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7" name="Google Shape;117;p16"/>
            <p:cNvCxnSpPr/>
            <p:nvPr/>
          </p:nvCxnSpPr>
          <p:spPr>
            <a:xfrm>
              <a:off x="6319975" y="3160969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8" name="Google Shape;118;p16"/>
            <p:cNvCxnSpPr/>
            <p:nvPr/>
          </p:nvCxnSpPr>
          <p:spPr>
            <a:xfrm>
              <a:off x="6319975" y="3545663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9" name="Google Shape;119;p16"/>
            <p:cNvCxnSpPr/>
            <p:nvPr/>
          </p:nvCxnSpPr>
          <p:spPr>
            <a:xfrm>
              <a:off x="6319975" y="3930356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0" name="Google Shape;120;p16"/>
            <p:cNvCxnSpPr/>
            <p:nvPr/>
          </p:nvCxnSpPr>
          <p:spPr>
            <a:xfrm>
              <a:off x="6319975" y="4315050"/>
              <a:ext cx="2187600" cy="0"/>
            </a:xfrm>
            <a:prstGeom prst="straightConnector1">
              <a:avLst/>
            </a:prstGeom>
            <a:noFill/>
            <a:ln cap="flat" cmpd="sng" w="19050">
              <a:solidFill>
                <a:srgbClr val="5E5E5E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21" name="Google Shape;121;p16"/>
          <p:cNvSpPr txBox="1"/>
          <p:nvPr/>
        </p:nvSpPr>
        <p:spPr>
          <a:xfrm>
            <a:off x="6315125" y="20403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55CC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stack cookie</a:t>
            </a:r>
            <a:endParaRPr>
              <a:solidFill>
                <a:srgbClr val="1155CC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2" name="Google Shape;12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Stack Smashing Protector (SSP) since 1998 [1]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1467375" y="4793475"/>
            <a:ext cx="7094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[1] https://www.usenix.org/legacy/publications/library/proceedings/sec98/full_papers/cowan/cowan.pdf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5" name="Google Shape;125;p16"/>
          <p:cNvSpPr txBox="1"/>
          <p:nvPr/>
        </p:nvSpPr>
        <p:spPr>
          <a:xfrm>
            <a:off x="6325025" y="1660948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saved RBP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6320075" y="27910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array1[size_array1 - 1]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7" name="Google Shape;127;p16"/>
          <p:cNvSpPr txBox="1"/>
          <p:nvPr/>
        </p:nvSpPr>
        <p:spPr>
          <a:xfrm>
            <a:off x="6320075" y="3175723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array1[...]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6320075" y="35604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....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6325025" y="39451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array1[1]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0" name="Google Shape;130;p16"/>
          <p:cNvSpPr txBox="1"/>
          <p:nvPr/>
        </p:nvSpPr>
        <p:spPr>
          <a:xfrm>
            <a:off x="6325025" y="4329823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array1[0]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1" name="Google Shape;131;p16"/>
          <p:cNvSpPr txBox="1"/>
          <p:nvPr/>
        </p:nvSpPr>
        <p:spPr>
          <a:xfrm>
            <a:off x="565900" y="1762450"/>
            <a:ext cx="4092000" cy="23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int </a:t>
            </a:r>
            <a:r>
              <a:rPr lang="en" sz="1800">
                <a:solidFill>
                  <a:srgbClr val="38761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</a:t>
            </a:r>
            <a:r>
              <a:rPr b="1" lang="en" sz="1800">
                <a:latin typeface="Source Sans Pro"/>
                <a:ea typeface="Source Sans Pro"/>
                <a:cs typeface="Source Sans Pro"/>
                <a:sym typeface="Source Sans Pro"/>
              </a:rPr>
              <a:t>size_array1</a:t>
            </a:r>
            <a:r>
              <a:rPr lang="en" sz="1800">
                <a:solidFill>
                  <a:srgbClr val="38761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]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;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...</a:t>
            </a:r>
            <a:b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for (int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 i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=0;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 i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 &lt; </a:t>
            </a:r>
            <a:r>
              <a:rPr b="1" lang="en" sz="1800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len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; ++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i</a:t>
            </a:r>
            <a:r>
              <a:rPr lang="en" sz="18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) {</a:t>
            </a:r>
            <a:endParaRPr sz="1800"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   </a:t>
            </a:r>
            <a:r>
              <a:rPr lang="en" sz="1800">
                <a:solidFill>
                  <a:srgbClr val="38761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array1[</a:t>
            </a:r>
            <a:r>
              <a:rPr lang="en" sz="18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</a:t>
            </a:r>
            <a:r>
              <a:rPr lang="en" sz="1800">
                <a:solidFill>
                  <a:srgbClr val="38761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]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 = </a:t>
            </a:r>
            <a:r>
              <a:rPr b="1" lang="en" sz="1800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;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}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check_stack_ovf();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return;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2" name="Google Shape;132;p16"/>
          <p:cNvSpPr txBox="1"/>
          <p:nvPr/>
        </p:nvSpPr>
        <p:spPr>
          <a:xfrm>
            <a:off x="6320075" y="1305748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saved RET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6320075" y="2419698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....</a:t>
            </a:r>
            <a:endParaRPr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6315125" y="4329823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6320075" y="39451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6325025" y="35604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6325025" y="31757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6325025" y="27910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6325025" y="2419711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6325025" y="1660961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1" name="Google Shape;141;p16"/>
          <p:cNvSpPr txBox="1"/>
          <p:nvPr/>
        </p:nvSpPr>
        <p:spPr>
          <a:xfrm>
            <a:off x="6315125" y="12896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2" name="Google Shape;142;p16"/>
          <p:cNvSpPr txBox="1"/>
          <p:nvPr/>
        </p:nvSpPr>
        <p:spPr>
          <a:xfrm>
            <a:off x="3468200" y="2749750"/>
            <a:ext cx="2076600" cy="400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with </a:t>
            </a: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len </a:t>
            </a: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&gt; </a:t>
            </a:r>
            <a:r>
              <a:rPr b="1" lang="en">
                <a:latin typeface="Source Sans Pro"/>
                <a:ea typeface="Source Sans Pro"/>
                <a:cs typeface="Source Sans Pro"/>
                <a:sym typeface="Source Sans Pro"/>
              </a:rPr>
              <a:t>size_array1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3" name="Google Shape;143;p16"/>
          <p:cNvSpPr txBox="1"/>
          <p:nvPr/>
        </p:nvSpPr>
        <p:spPr>
          <a:xfrm>
            <a:off x="311700" y="3870075"/>
            <a:ext cx="5422800" cy="9234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Source Sans Pro"/>
                <a:ea typeface="Source Sans Pro"/>
                <a:cs typeface="Source Sans Pro"/>
                <a:sym typeface="Source Sans Pro"/>
              </a:rPr>
              <a:t>Fast forward 2018 - </a:t>
            </a:r>
            <a:r>
              <a:rPr b="1" lang="en" sz="2400">
                <a:solidFill>
                  <a:srgbClr val="99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speculative execution attacks</a:t>
            </a:r>
            <a:endParaRPr b="1" sz="2400">
              <a:solidFill>
                <a:srgbClr val="99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6315125" y="2040336"/>
            <a:ext cx="21876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</a:t>
            </a:r>
            <a:endParaRPr b="1">
              <a:solidFill>
                <a:srgbClr val="B45F0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145" name="Google Shape;145;p16"/>
          <p:cNvGrpSpPr/>
          <p:nvPr/>
        </p:nvGrpSpPr>
        <p:grpSpPr>
          <a:xfrm>
            <a:off x="642550" y="2024325"/>
            <a:ext cx="7866300" cy="1469125"/>
            <a:chOff x="642550" y="2024325"/>
            <a:chExt cx="7866300" cy="1469125"/>
          </a:xfrm>
        </p:grpSpPr>
        <p:sp>
          <p:nvSpPr>
            <p:cNvPr id="146" name="Google Shape;146;p16"/>
            <p:cNvSpPr txBox="1"/>
            <p:nvPr/>
          </p:nvSpPr>
          <p:spPr>
            <a:xfrm>
              <a:off x="6311350" y="2024325"/>
              <a:ext cx="2197500" cy="393600"/>
            </a:xfrm>
            <a:prstGeom prst="rect">
              <a:avLst/>
            </a:prstGeom>
            <a:noFill/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642550" y="3250450"/>
              <a:ext cx="1852500" cy="243000"/>
            </a:xfrm>
            <a:prstGeom prst="rect">
              <a:avLst/>
            </a:prstGeom>
            <a:noFill/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48" name="Google Shape;148;p16"/>
            <p:cNvCxnSpPr>
              <a:stCxn id="147" idx="3"/>
              <a:endCxn id="144" idx="1"/>
            </p:cNvCxnSpPr>
            <p:nvPr/>
          </p:nvCxnSpPr>
          <p:spPr>
            <a:xfrm flipH="1" rot="10800000">
              <a:off x="2495050" y="2217850"/>
              <a:ext cx="3820200" cy="11541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Question</a:t>
            </a:r>
            <a:endParaRPr/>
          </a:p>
        </p:txBody>
      </p:sp>
      <p:sp>
        <p:nvSpPr>
          <p:cNvPr id="154" name="Google Shape;154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Are current</a:t>
            </a:r>
            <a:r>
              <a:rPr lang="en"/>
              <a:t> memory corruption </a:t>
            </a:r>
            <a:r>
              <a:rPr b="1" lang="en"/>
              <a:t>mitigations</a:t>
            </a:r>
            <a:r>
              <a:rPr lang="en"/>
              <a:t> still </a:t>
            </a:r>
            <a:r>
              <a:rPr b="1" lang="en"/>
              <a:t>valid</a:t>
            </a:r>
            <a:endParaRPr b="1"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/>
              <a:t> in</a:t>
            </a:r>
            <a:r>
              <a:rPr lang="en"/>
              <a:t> the context of </a:t>
            </a:r>
            <a:r>
              <a:rPr b="1" lang="en"/>
              <a:t>speculative execution attacks</a:t>
            </a:r>
            <a:r>
              <a:rPr lang="en"/>
              <a:t>?</a:t>
            </a:r>
            <a:endParaRPr/>
          </a:p>
        </p:txBody>
      </p:sp>
      <p:sp>
        <p:nvSpPr>
          <p:cNvPr id="155" name="Google Shape;15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8"/>
          <p:cNvSpPr/>
          <p:nvPr/>
        </p:nvSpPr>
        <p:spPr>
          <a:xfrm>
            <a:off x="180975" y="2164600"/>
            <a:ext cx="8882400" cy="273360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8761D"/>
                </a:solidFill>
              </a:rPr>
              <a:t>SPEAR</a:t>
            </a:r>
            <a:endParaRPr>
              <a:solidFill>
                <a:srgbClr val="38761D"/>
              </a:solidFill>
            </a:endParaRPr>
          </a:p>
        </p:txBody>
      </p:sp>
      <p:grpSp>
        <p:nvGrpSpPr>
          <p:cNvPr id="161" name="Google Shape;161;p18"/>
          <p:cNvGrpSpPr/>
          <p:nvPr/>
        </p:nvGrpSpPr>
        <p:grpSpPr>
          <a:xfrm>
            <a:off x="5623525" y="2322250"/>
            <a:ext cx="1690800" cy="2551350"/>
            <a:chOff x="5623525" y="2322250"/>
            <a:chExt cx="1690800" cy="2551350"/>
          </a:xfrm>
        </p:grpSpPr>
        <p:sp>
          <p:nvSpPr>
            <p:cNvPr id="162" name="Google Shape;162;p18"/>
            <p:cNvSpPr/>
            <p:nvPr/>
          </p:nvSpPr>
          <p:spPr>
            <a:xfrm>
              <a:off x="5623525" y="2322250"/>
              <a:ext cx="1690800" cy="324000"/>
            </a:xfrm>
            <a:prstGeom prst="roundRect">
              <a:avLst>
                <a:gd fmla="val 50000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5623525" y="3006475"/>
              <a:ext cx="1690800" cy="324000"/>
            </a:xfrm>
            <a:prstGeom prst="roundRect">
              <a:avLst>
                <a:gd fmla="val 50000" name="adj"/>
              </a:avLst>
            </a:pr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5623525" y="3828825"/>
              <a:ext cx="1690800" cy="324000"/>
            </a:xfrm>
            <a:prstGeom prst="roundRect">
              <a:avLst>
                <a:gd fmla="val 50000" name="adj"/>
              </a:avLst>
            </a:pr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65" name="Google Shape;165;p18"/>
            <p:cNvSpPr/>
            <p:nvPr/>
          </p:nvSpPr>
          <p:spPr>
            <a:xfrm>
              <a:off x="5623525" y="4549600"/>
              <a:ext cx="1690800" cy="324000"/>
            </a:xfrm>
            <a:prstGeom prst="roundRect">
              <a:avLst>
                <a:gd fmla="val 50000" name="adj"/>
              </a:avLst>
            </a:prstGeom>
            <a:solidFill>
              <a:srgbClr val="3876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166" name="Google Shape;16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980000"/>
                </a:solidFill>
              </a:rPr>
              <a:t>SPEculative ARchitectural control flow hijacks (SPEAR)</a:t>
            </a:r>
            <a:endParaRPr b="0" sz="2800">
              <a:solidFill>
                <a:srgbClr val="980000"/>
              </a:solidFill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1199450" y="1187500"/>
            <a:ext cx="3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8"/>
          <p:cNvSpPr/>
          <p:nvPr/>
        </p:nvSpPr>
        <p:spPr>
          <a:xfrm>
            <a:off x="321650" y="2481250"/>
            <a:ext cx="1690800" cy="3240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21212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SPEculative CFH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169" name="Google Shape;169;p18"/>
          <p:cNvGrpSpPr/>
          <p:nvPr/>
        </p:nvGrpSpPr>
        <p:grpSpPr>
          <a:xfrm>
            <a:off x="1167050" y="1542750"/>
            <a:ext cx="2331275" cy="938500"/>
            <a:chOff x="1167050" y="1542750"/>
            <a:chExt cx="2331275" cy="938500"/>
          </a:xfrm>
        </p:grpSpPr>
        <p:sp>
          <p:nvSpPr>
            <p:cNvPr id="170" name="Google Shape;170;p18"/>
            <p:cNvSpPr/>
            <p:nvPr/>
          </p:nvSpPr>
          <p:spPr>
            <a:xfrm>
              <a:off x="1807525" y="1542750"/>
              <a:ext cx="1690800" cy="324000"/>
            </a:xfrm>
            <a:prstGeom prst="roundRect">
              <a:avLst>
                <a:gd fmla="val 50000" name="adj"/>
              </a:avLst>
            </a:prstGeom>
            <a:noFill/>
            <a:ln cap="flat" cmpd="sng" w="19050">
              <a:solidFill>
                <a:srgbClr val="21212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latin typeface="Source Sans Pro"/>
                  <a:ea typeface="Source Sans Pro"/>
                  <a:cs typeface="Source Sans Pro"/>
                  <a:sym typeface="Source Sans Pro"/>
                </a:rPr>
                <a:t>Micro-architectural</a:t>
              </a:r>
              <a:endParaRPr sz="13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cxnSp>
          <p:nvCxnSpPr>
            <p:cNvPr id="171" name="Google Shape;171;p18"/>
            <p:cNvCxnSpPr>
              <a:stCxn id="168" idx="0"/>
              <a:endCxn id="170" idx="1"/>
            </p:cNvCxnSpPr>
            <p:nvPr/>
          </p:nvCxnSpPr>
          <p:spPr>
            <a:xfrm rot="-5400000">
              <a:off x="1099100" y="1772800"/>
              <a:ext cx="776400" cy="640500"/>
            </a:xfrm>
            <a:prstGeom prst="curvedConnector2">
              <a:avLst/>
            </a:prstGeom>
            <a:noFill/>
            <a:ln cap="flat" cmpd="sng" w="19050">
              <a:solidFill>
                <a:srgbClr val="212121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</p:grpSp>
      <p:grpSp>
        <p:nvGrpSpPr>
          <p:cNvPr id="172" name="Google Shape;172;p18"/>
          <p:cNvGrpSpPr/>
          <p:nvPr/>
        </p:nvGrpSpPr>
        <p:grpSpPr>
          <a:xfrm>
            <a:off x="1167050" y="2805250"/>
            <a:ext cx="2307450" cy="952075"/>
            <a:chOff x="1167050" y="2805250"/>
            <a:chExt cx="2307450" cy="952075"/>
          </a:xfrm>
        </p:grpSpPr>
        <p:sp>
          <p:nvSpPr>
            <p:cNvPr id="173" name="Google Shape;173;p18"/>
            <p:cNvSpPr/>
            <p:nvPr/>
          </p:nvSpPr>
          <p:spPr>
            <a:xfrm>
              <a:off x="1783700" y="3433325"/>
              <a:ext cx="1690800" cy="324000"/>
            </a:xfrm>
            <a:prstGeom prst="roundRect">
              <a:avLst>
                <a:gd fmla="val 50000" name="adj"/>
              </a:avLst>
            </a:prstGeom>
            <a:noFill/>
            <a:ln cap="flat" cmpd="sng" w="19050">
              <a:solidFill>
                <a:srgbClr val="21212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latin typeface="Source Sans Pro"/>
                  <a:ea typeface="Source Sans Pro"/>
                  <a:cs typeface="Source Sans Pro"/>
                  <a:sym typeface="Source Sans Pro"/>
                </a:rPr>
                <a:t>ARchitectural </a:t>
              </a:r>
              <a:endParaRPr sz="1300"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Source Sans Pro"/>
                  <a:ea typeface="Source Sans Pro"/>
                  <a:cs typeface="Source Sans Pro"/>
                  <a:sym typeface="Source Sans Pro"/>
                </a:rPr>
                <a:t>(ISA Visible)</a:t>
              </a:r>
              <a:endParaRPr sz="9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cxnSp>
          <p:nvCxnSpPr>
            <p:cNvPr id="174" name="Google Shape;174;p18"/>
            <p:cNvCxnSpPr>
              <a:stCxn id="168" idx="2"/>
              <a:endCxn id="173" idx="1"/>
            </p:cNvCxnSpPr>
            <p:nvPr/>
          </p:nvCxnSpPr>
          <p:spPr>
            <a:xfrm flipH="1" rot="-5400000">
              <a:off x="1080350" y="2891950"/>
              <a:ext cx="790200" cy="616800"/>
            </a:xfrm>
            <a:prstGeom prst="curvedConnector2">
              <a:avLst/>
            </a:prstGeom>
            <a:noFill/>
            <a:ln cap="flat" cmpd="sng" w="19050">
              <a:solidFill>
                <a:srgbClr val="212121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</p:grpSp>
      <p:grpSp>
        <p:nvGrpSpPr>
          <p:cNvPr id="175" name="Google Shape;175;p18"/>
          <p:cNvGrpSpPr/>
          <p:nvPr/>
        </p:nvGrpSpPr>
        <p:grpSpPr>
          <a:xfrm>
            <a:off x="3498325" y="1318175"/>
            <a:ext cx="1981175" cy="788667"/>
            <a:chOff x="3498325" y="1318175"/>
            <a:chExt cx="1981175" cy="788667"/>
          </a:xfrm>
        </p:grpSpPr>
        <p:grpSp>
          <p:nvGrpSpPr>
            <p:cNvPr id="176" name="Google Shape;176;p18"/>
            <p:cNvGrpSpPr/>
            <p:nvPr/>
          </p:nvGrpSpPr>
          <p:grpSpPr>
            <a:xfrm>
              <a:off x="3498325" y="1704750"/>
              <a:ext cx="1981175" cy="402092"/>
              <a:chOff x="3498325" y="1704750"/>
              <a:chExt cx="1981175" cy="402092"/>
            </a:xfrm>
          </p:grpSpPr>
          <p:sp>
            <p:nvSpPr>
              <p:cNvPr id="177" name="Google Shape;177;p18"/>
              <p:cNvSpPr/>
              <p:nvPr/>
            </p:nvSpPr>
            <p:spPr>
              <a:xfrm>
                <a:off x="3788700" y="1782842"/>
                <a:ext cx="1690800" cy="324000"/>
              </a:xfrm>
              <a:prstGeom prst="roundRect">
                <a:avLst>
                  <a:gd fmla="val 50000" name="adj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Source Sans Pro"/>
                    <a:ea typeface="Source Sans Pro"/>
                    <a:cs typeface="Source Sans Pro"/>
                    <a:sym typeface="Source Sans Pro"/>
                  </a:rPr>
                  <a:t>BTB Injection</a:t>
                </a:r>
                <a:endParaRPr sz="1300"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  <p:cxnSp>
            <p:nvCxnSpPr>
              <p:cNvPr id="178" name="Google Shape;178;p18"/>
              <p:cNvCxnSpPr>
                <a:stCxn id="170" idx="3"/>
                <a:endCxn id="177" idx="1"/>
              </p:cNvCxnSpPr>
              <p:nvPr/>
            </p:nvCxnSpPr>
            <p:spPr>
              <a:xfrm>
                <a:off x="3498325" y="1704750"/>
                <a:ext cx="290400" cy="240000"/>
              </a:xfrm>
              <a:prstGeom prst="curvedConnector3">
                <a:avLst>
                  <a:gd fmla="val 49996" name="adj1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79" name="Google Shape;179;p18"/>
            <p:cNvGrpSpPr/>
            <p:nvPr/>
          </p:nvGrpSpPr>
          <p:grpSpPr>
            <a:xfrm>
              <a:off x="3498325" y="1318175"/>
              <a:ext cx="1981175" cy="386575"/>
              <a:chOff x="3498325" y="1318175"/>
              <a:chExt cx="1981175" cy="386575"/>
            </a:xfrm>
          </p:grpSpPr>
          <p:sp>
            <p:nvSpPr>
              <p:cNvPr id="180" name="Google Shape;180;p18"/>
              <p:cNvSpPr/>
              <p:nvPr/>
            </p:nvSpPr>
            <p:spPr>
              <a:xfrm>
                <a:off x="3788700" y="1318175"/>
                <a:ext cx="1690800" cy="324000"/>
              </a:xfrm>
              <a:prstGeom prst="roundRect">
                <a:avLst>
                  <a:gd fmla="val 50000" name="adj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Source Sans Pro"/>
                    <a:ea typeface="Source Sans Pro"/>
                    <a:cs typeface="Source Sans Pro"/>
                    <a:sym typeface="Source Sans Pro"/>
                  </a:rPr>
                  <a:t>RSB Injection</a:t>
                </a:r>
                <a:endParaRPr sz="1300"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  <p:cxnSp>
            <p:nvCxnSpPr>
              <p:cNvPr id="181" name="Google Shape;181;p18"/>
              <p:cNvCxnSpPr>
                <a:stCxn id="170" idx="3"/>
                <a:endCxn id="180" idx="1"/>
              </p:cNvCxnSpPr>
              <p:nvPr/>
            </p:nvCxnSpPr>
            <p:spPr>
              <a:xfrm flipH="1" rot="10800000">
                <a:off x="3498325" y="1480050"/>
                <a:ext cx="290400" cy="224700"/>
              </a:xfrm>
              <a:prstGeom prst="curvedConnector3">
                <a:avLst>
                  <a:gd fmla="val 49996" name="adj1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82" name="Google Shape;182;p18"/>
          <p:cNvGrpSpPr/>
          <p:nvPr/>
        </p:nvGrpSpPr>
        <p:grpSpPr>
          <a:xfrm>
            <a:off x="3474500" y="2646246"/>
            <a:ext cx="2005000" cy="1870004"/>
            <a:chOff x="3474500" y="2646246"/>
            <a:chExt cx="2005000" cy="1870004"/>
          </a:xfrm>
        </p:grpSpPr>
        <p:grpSp>
          <p:nvGrpSpPr>
            <p:cNvPr id="183" name="Google Shape;183;p18"/>
            <p:cNvGrpSpPr/>
            <p:nvPr/>
          </p:nvGrpSpPr>
          <p:grpSpPr>
            <a:xfrm>
              <a:off x="3474500" y="2646246"/>
              <a:ext cx="2005000" cy="949079"/>
              <a:chOff x="3474500" y="2646246"/>
              <a:chExt cx="2005000" cy="949079"/>
            </a:xfrm>
          </p:grpSpPr>
          <p:sp>
            <p:nvSpPr>
              <p:cNvPr id="184" name="Google Shape;184;p18"/>
              <p:cNvSpPr/>
              <p:nvPr/>
            </p:nvSpPr>
            <p:spPr>
              <a:xfrm>
                <a:off x="3788700" y="2646246"/>
                <a:ext cx="1690800" cy="324000"/>
              </a:xfrm>
              <a:prstGeom prst="roundRect">
                <a:avLst>
                  <a:gd fmla="val 50000" name="adj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latin typeface="Source Sans Pro"/>
                    <a:ea typeface="Source Sans Pro"/>
                    <a:cs typeface="Source Sans Pro"/>
                    <a:sym typeface="Source Sans Pro"/>
                  </a:rPr>
                  <a:t>Speculative overwrite</a:t>
                </a:r>
                <a:endParaRPr sz="1100"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  <p:cxnSp>
            <p:nvCxnSpPr>
              <p:cNvPr id="185" name="Google Shape;185;p18"/>
              <p:cNvCxnSpPr>
                <a:stCxn id="173" idx="3"/>
                <a:endCxn id="184" idx="1"/>
              </p:cNvCxnSpPr>
              <p:nvPr/>
            </p:nvCxnSpPr>
            <p:spPr>
              <a:xfrm flipH="1" rot="10800000">
                <a:off x="3474500" y="2808125"/>
                <a:ext cx="314100" cy="787200"/>
              </a:xfrm>
              <a:prstGeom prst="curvedConnector3">
                <a:avLst>
                  <a:gd fmla="val 50016" name="adj1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86" name="Google Shape;186;p18"/>
            <p:cNvGrpSpPr/>
            <p:nvPr/>
          </p:nvGrpSpPr>
          <p:grpSpPr>
            <a:xfrm>
              <a:off x="3474500" y="3595325"/>
              <a:ext cx="2005000" cy="920925"/>
              <a:chOff x="3474500" y="3595325"/>
              <a:chExt cx="2005000" cy="920925"/>
            </a:xfrm>
          </p:grpSpPr>
          <p:sp>
            <p:nvSpPr>
              <p:cNvPr id="187" name="Google Shape;187;p18"/>
              <p:cNvSpPr/>
              <p:nvPr/>
            </p:nvSpPr>
            <p:spPr>
              <a:xfrm>
                <a:off x="3788700" y="4192250"/>
                <a:ext cx="1690800" cy="324000"/>
              </a:xfrm>
              <a:prstGeom prst="roundRect">
                <a:avLst>
                  <a:gd fmla="val 50000" name="adj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latin typeface="Source Sans Pro"/>
                    <a:ea typeface="Source Sans Pro"/>
                    <a:cs typeface="Source Sans Pro"/>
                    <a:sym typeface="Source Sans Pro"/>
                  </a:rPr>
                  <a:t>Architectural overwrite</a:t>
                </a:r>
                <a:endParaRPr sz="1100"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  <p:cxnSp>
            <p:nvCxnSpPr>
              <p:cNvPr id="188" name="Google Shape;188;p18"/>
              <p:cNvCxnSpPr>
                <a:stCxn id="173" idx="3"/>
                <a:endCxn id="187" idx="1"/>
              </p:cNvCxnSpPr>
              <p:nvPr/>
            </p:nvCxnSpPr>
            <p:spPr>
              <a:xfrm>
                <a:off x="3474500" y="3595325"/>
                <a:ext cx="314100" cy="759000"/>
              </a:xfrm>
              <a:prstGeom prst="curvedConnector3">
                <a:avLst>
                  <a:gd fmla="val 50016" name="adj1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89" name="Google Shape;189;p18"/>
          <p:cNvGrpSpPr/>
          <p:nvPr/>
        </p:nvGrpSpPr>
        <p:grpSpPr>
          <a:xfrm>
            <a:off x="5479500" y="2322246"/>
            <a:ext cx="1834819" cy="1008217"/>
            <a:chOff x="5479500" y="2322246"/>
            <a:chExt cx="1834819" cy="1008217"/>
          </a:xfrm>
        </p:grpSpPr>
        <p:grpSp>
          <p:nvGrpSpPr>
            <p:cNvPr id="190" name="Google Shape;190;p18"/>
            <p:cNvGrpSpPr/>
            <p:nvPr/>
          </p:nvGrpSpPr>
          <p:grpSpPr>
            <a:xfrm>
              <a:off x="5479500" y="2322246"/>
              <a:ext cx="1834819" cy="486000"/>
              <a:chOff x="5479500" y="2322246"/>
              <a:chExt cx="1834819" cy="486000"/>
            </a:xfrm>
          </p:grpSpPr>
          <p:sp>
            <p:nvSpPr>
              <p:cNvPr id="191" name="Google Shape;191;p18"/>
              <p:cNvSpPr/>
              <p:nvPr/>
            </p:nvSpPr>
            <p:spPr>
              <a:xfrm>
                <a:off x="5623519" y="2322246"/>
                <a:ext cx="1690800" cy="324000"/>
              </a:xfrm>
              <a:prstGeom prst="roundRect">
                <a:avLst>
                  <a:gd fmla="val 50000" name="adj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latin typeface="Source Sans Pro"/>
                    <a:ea typeface="Source Sans Pro"/>
                    <a:cs typeface="Source Sans Pro"/>
                    <a:sym typeface="Source Sans Pro"/>
                  </a:rPr>
                  <a:t>Backward Edge</a:t>
                </a:r>
                <a:endParaRPr sz="1100"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  <p:cxnSp>
            <p:nvCxnSpPr>
              <p:cNvPr id="192" name="Google Shape;192;p18"/>
              <p:cNvCxnSpPr>
                <a:stCxn id="184" idx="3"/>
                <a:endCxn id="191" idx="1"/>
              </p:cNvCxnSpPr>
              <p:nvPr/>
            </p:nvCxnSpPr>
            <p:spPr>
              <a:xfrm flipH="1" rot="10800000">
                <a:off x="5479500" y="2484246"/>
                <a:ext cx="144000" cy="324000"/>
              </a:xfrm>
              <a:prstGeom prst="curvedConnector3">
                <a:avLst>
                  <a:gd fmla="val 50007" name="adj1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93" name="Google Shape;193;p18"/>
            <p:cNvGrpSpPr/>
            <p:nvPr/>
          </p:nvGrpSpPr>
          <p:grpSpPr>
            <a:xfrm>
              <a:off x="5479500" y="2808246"/>
              <a:ext cx="1834819" cy="522217"/>
              <a:chOff x="5479500" y="2808246"/>
              <a:chExt cx="1834819" cy="522217"/>
            </a:xfrm>
          </p:grpSpPr>
          <p:sp>
            <p:nvSpPr>
              <p:cNvPr id="194" name="Google Shape;194;p18"/>
              <p:cNvSpPr/>
              <p:nvPr/>
            </p:nvSpPr>
            <p:spPr>
              <a:xfrm>
                <a:off x="5623519" y="3006463"/>
                <a:ext cx="1690800" cy="324000"/>
              </a:xfrm>
              <a:prstGeom prst="roundRect">
                <a:avLst>
                  <a:gd fmla="val 50000" name="adj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latin typeface="Source Sans Pro"/>
                    <a:ea typeface="Source Sans Pro"/>
                    <a:cs typeface="Source Sans Pro"/>
                    <a:sym typeface="Source Sans Pro"/>
                  </a:rPr>
                  <a:t>Forward Edge</a:t>
                </a:r>
                <a:endParaRPr sz="1100"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  <p:cxnSp>
            <p:nvCxnSpPr>
              <p:cNvPr id="195" name="Google Shape;195;p18"/>
              <p:cNvCxnSpPr>
                <a:stCxn id="184" idx="3"/>
                <a:endCxn id="194" idx="1"/>
              </p:cNvCxnSpPr>
              <p:nvPr/>
            </p:nvCxnSpPr>
            <p:spPr>
              <a:xfrm>
                <a:off x="5479500" y="2808246"/>
                <a:ext cx="144000" cy="360300"/>
              </a:xfrm>
              <a:prstGeom prst="curvedConnector3">
                <a:avLst>
                  <a:gd fmla="val 50007" name="adj1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96" name="Google Shape;196;p18"/>
          <p:cNvGrpSpPr/>
          <p:nvPr/>
        </p:nvGrpSpPr>
        <p:grpSpPr>
          <a:xfrm>
            <a:off x="5479500" y="3828817"/>
            <a:ext cx="1834819" cy="1044792"/>
            <a:chOff x="5479500" y="3828817"/>
            <a:chExt cx="1834819" cy="1044792"/>
          </a:xfrm>
        </p:grpSpPr>
        <p:grpSp>
          <p:nvGrpSpPr>
            <p:cNvPr id="197" name="Google Shape;197;p18"/>
            <p:cNvGrpSpPr/>
            <p:nvPr/>
          </p:nvGrpSpPr>
          <p:grpSpPr>
            <a:xfrm>
              <a:off x="5479500" y="3828817"/>
              <a:ext cx="1834819" cy="525433"/>
              <a:chOff x="5479500" y="3828817"/>
              <a:chExt cx="1834819" cy="525433"/>
            </a:xfrm>
          </p:grpSpPr>
          <p:sp>
            <p:nvSpPr>
              <p:cNvPr id="198" name="Google Shape;198;p18"/>
              <p:cNvSpPr/>
              <p:nvPr/>
            </p:nvSpPr>
            <p:spPr>
              <a:xfrm>
                <a:off x="5623519" y="3828817"/>
                <a:ext cx="1690800" cy="324000"/>
              </a:xfrm>
              <a:prstGeom prst="roundRect">
                <a:avLst>
                  <a:gd fmla="val 50000" name="adj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latin typeface="Source Sans Pro"/>
                    <a:ea typeface="Source Sans Pro"/>
                    <a:cs typeface="Source Sans Pro"/>
                    <a:sym typeface="Source Sans Pro"/>
                  </a:rPr>
                  <a:t>Backward Edge</a:t>
                </a:r>
                <a:endParaRPr sz="1100"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  <p:cxnSp>
            <p:nvCxnSpPr>
              <p:cNvPr id="199" name="Google Shape;199;p18"/>
              <p:cNvCxnSpPr>
                <a:stCxn id="187" idx="3"/>
                <a:endCxn id="198" idx="1"/>
              </p:cNvCxnSpPr>
              <p:nvPr/>
            </p:nvCxnSpPr>
            <p:spPr>
              <a:xfrm flipH="1" rot="10800000">
                <a:off x="5479500" y="3990950"/>
                <a:ext cx="144000" cy="363300"/>
              </a:xfrm>
              <a:prstGeom prst="curvedConnector3">
                <a:avLst>
                  <a:gd fmla="val 50007" name="adj1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200" name="Google Shape;200;p18"/>
            <p:cNvGrpSpPr/>
            <p:nvPr/>
          </p:nvGrpSpPr>
          <p:grpSpPr>
            <a:xfrm>
              <a:off x="5479500" y="4354250"/>
              <a:ext cx="1834819" cy="519358"/>
              <a:chOff x="5479500" y="4354250"/>
              <a:chExt cx="1834819" cy="519358"/>
            </a:xfrm>
          </p:grpSpPr>
          <p:sp>
            <p:nvSpPr>
              <p:cNvPr id="201" name="Google Shape;201;p18"/>
              <p:cNvSpPr/>
              <p:nvPr/>
            </p:nvSpPr>
            <p:spPr>
              <a:xfrm>
                <a:off x="5623519" y="4549608"/>
                <a:ext cx="1690800" cy="324000"/>
              </a:xfrm>
              <a:prstGeom prst="roundRect">
                <a:avLst>
                  <a:gd fmla="val 50000" name="adj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latin typeface="Source Sans Pro"/>
                    <a:ea typeface="Source Sans Pro"/>
                    <a:cs typeface="Source Sans Pro"/>
                    <a:sym typeface="Source Sans Pro"/>
                  </a:rPr>
                  <a:t>Forward Edge</a:t>
                </a:r>
                <a:endParaRPr sz="1100"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  <p:cxnSp>
            <p:nvCxnSpPr>
              <p:cNvPr id="202" name="Google Shape;202;p18"/>
              <p:cNvCxnSpPr>
                <a:stCxn id="187" idx="3"/>
                <a:endCxn id="201" idx="1"/>
              </p:cNvCxnSpPr>
              <p:nvPr/>
            </p:nvCxnSpPr>
            <p:spPr>
              <a:xfrm>
                <a:off x="5479500" y="4354250"/>
                <a:ext cx="144000" cy="357300"/>
              </a:xfrm>
              <a:prstGeom prst="curvedConnector3">
                <a:avLst>
                  <a:gd fmla="val 50007" name="adj1"/>
                </a:avLst>
              </a:prstGeom>
              <a:noFill/>
              <a:ln cap="flat" cmpd="sng" w="19050">
                <a:solidFill>
                  <a:srgbClr val="21212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203" name="Google Shape;203;p18"/>
          <p:cNvGrpSpPr/>
          <p:nvPr/>
        </p:nvGrpSpPr>
        <p:grpSpPr>
          <a:xfrm>
            <a:off x="5535498" y="1240525"/>
            <a:ext cx="3443102" cy="868175"/>
            <a:chOff x="5535498" y="1240525"/>
            <a:chExt cx="3443102" cy="868175"/>
          </a:xfrm>
        </p:grpSpPr>
        <p:sp>
          <p:nvSpPr>
            <p:cNvPr id="204" name="Google Shape;204;p18"/>
            <p:cNvSpPr txBox="1"/>
            <p:nvPr/>
          </p:nvSpPr>
          <p:spPr>
            <a:xfrm>
              <a:off x="5535500" y="1240525"/>
              <a:ext cx="344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Spectre returns [</a:t>
              </a:r>
              <a:r>
                <a:rPr b="1"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KKSG18</a:t>
              </a:r>
              <a:r>
                <a:rPr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], ret2spec [</a:t>
              </a:r>
              <a:r>
                <a:rPr b="1"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MR18</a:t>
              </a:r>
              <a:r>
                <a:rPr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]</a:t>
              </a:r>
              <a:endParaRPr sz="10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05" name="Google Shape;205;p18"/>
            <p:cNvSpPr txBox="1"/>
            <p:nvPr/>
          </p:nvSpPr>
          <p:spPr>
            <a:xfrm>
              <a:off x="5535498" y="1708500"/>
              <a:ext cx="3353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Spectre BTB (aka v2) [</a:t>
              </a:r>
              <a:r>
                <a:rPr b="1"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PJ0</a:t>
              </a:r>
              <a:r>
                <a:rPr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]</a:t>
              </a:r>
              <a:endParaRPr sz="10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206" name="Google Shape;206;p18"/>
          <p:cNvGrpSpPr/>
          <p:nvPr/>
        </p:nvGrpSpPr>
        <p:grpSpPr>
          <a:xfrm>
            <a:off x="7314325" y="2270613"/>
            <a:ext cx="1881600" cy="2627575"/>
            <a:chOff x="7314325" y="2270613"/>
            <a:chExt cx="1881600" cy="2627575"/>
          </a:xfrm>
        </p:grpSpPr>
        <p:sp>
          <p:nvSpPr>
            <p:cNvPr id="207" name="Google Shape;207;p18"/>
            <p:cNvSpPr txBox="1"/>
            <p:nvPr/>
          </p:nvSpPr>
          <p:spPr>
            <a:xfrm>
              <a:off x="7314325" y="2270613"/>
              <a:ext cx="1881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Speculative buffer overflow [</a:t>
              </a:r>
              <a:r>
                <a:rPr b="1"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KW18</a:t>
              </a:r>
              <a:r>
                <a:rPr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]</a:t>
              </a:r>
              <a:endParaRPr sz="10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08" name="Google Shape;208;p18"/>
            <p:cNvSpPr txBox="1"/>
            <p:nvPr/>
          </p:nvSpPr>
          <p:spPr>
            <a:xfrm>
              <a:off x="7314325" y="2969313"/>
              <a:ext cx="1881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Memory safe languages</a:t>
              </a:r>
              <a:endParaRPr b="1" sz="10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09" name="Google Shape;209;p18"/>
            <p:cNvSpPr txBox="1"/>
            <p:nvPr/>
          </p:nvSpPr>
          <p:spPr>
            <a:xfrm>
              <a:off x="7314325" y="3779700"/>
              <a:ext cx="1881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Stack Smashing Protector (SSP) </a:t>
              </a:r>
              <a:endParaRPr b="1" sz="10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10" name="Google Shape;210;p18"/>
            <p:cNvSpPr txBox="1"/>
            <p:nvPr/>
          </p:nvSpPr>
          <p:spPr>
            <a:xfrm>
              <a:off x="7314325" y="4497988"/>
              <a:ext cx="1881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Source Sans Pro"/>
                  <a:ea typeface="Source Sans Pro"/>
                  <a:cs typeface="Source Sans Pro"/>
                  <a:sym typeface="Source Sans Pro"/>
                </a:rPr>
                <a:t>Control Flow Integrity (CFI)</a:t>
              </a:r>
              <a:endParaRPr b="1" sz="10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211" name="Google Shape;21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9"/>
          <p:cNvSpPr/>
          <p:nvPr/>
        </p:nvSpPr>
        <p:spPr>
          <a:xfrm>
            <a:off x="821300" y="2537250"/>
            <a:ext cx="3095700" cy="1255800"/>
          </a:xfrm>
          <a:prstGeom prst="roundRect">
            <a:avLst>
              <a:gd fmla="val 0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Does SSP fully mitigate buffer overflows?</a:t>
            </a:r>
            <a:endParaRPr/>
          </a:p>
        </p:txBody>
      </p:sp>
      <p:sp>
        <p:nvSpPr>
          <p:cNvPr id="218" name="Google Shape;218;p19"/>
          <p:cNvSpPr txBox="1"/>
          <p:nvPr>
            <p:ph idx="1" type="body"/>
          </p:nvPr>
        </p:nvSpPr>
        <p:spPr>
          <a:xfrm>
            <a:off x="311700" y="1152475"/>
            <a:ext cx="4621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</a:t>
            </a:r>
            <a:r>
              <a:rPr lang="en"/>
              <a:t>unc: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/>
              <a:t>m</a:t>
            </a:r>
            <a:r>
              <a:rPr lang="en"/>
              <a:t>ov rbx, </a:t>
            </a:r>
            <a:r>
              <a:rPr b="1" lang="en"/>
              <a:t>QWORD</a:t>
            </a:r>
            <a:r>
              <a:rPr lang="en"/>
              <a:t>[fs:0x28]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/>
              <a:t>m</a:t>
            </a:r>
            <a:r>
              <a:rPr lang="en"/>
              <a:t>ov </a:t>
            </a:r>
            <a:r>
              <a:rPr b="1" lang="en"/>
              <a:t>QWORD</a:t>
            </a:r>
            <a:r>
              <a:rPr lang="en"/>
              <a:t>[</a:t>
            </a:r>
            <a:r>
              <a:rPr lang="en">
                <a:solidFill>
                  <a:srgbClr val="1155CC"/>
                </a:solidFill>
              </a:rPr>
              <a:t>stack_cookie</a:t>
            </a:r>
            <a:r>
              <a:rPr lang="en"/>
              <a:t>], rbx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/>
              <a:t>...</a:t>
            </a:r>
            <a:r>
              <a:rPr lang="en"/>
              <a:t>. /* buffer overflow */ ...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/>
              <a:t>m</a:t>
            </a:r>
            <a:r>
              <a:rPr lang="en"/>
              <a:t>ov rbx, </a:t>
            </a:r>
            <a:r>
              <a:rPr b="1" lang="en"/>
              <a:t>QWORD</a:t>
            </a:r>
            <a:r>
              <a:rPr lang="en"/>
              <a:t>[</a:t>
            </a:r>
            <a:r>
              <a:rPr lang="en">
                <a:solidFill>
                  <a:srgbClr val="1155CC"/>
                </a:solidFill>
              </a:rPr>
              <a:t>stack_cookie</a:t>
            </a:r>
            <a:r>
              <a:rPr lang="en"/>
              <a:t>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/>
              <a:t>x</a:t>
            </a:r>
            <a:r>
              <a:rPr lang="en"/>
              <a:t>or </a:t>
            </a:r>
            <a:r>
              <a:rPr b="1" lang="en"/>
              <a:t>QWORD</a:t>
            </a:r>
            <a:r>
              <a:rPr lang="en"/>
              <a:t>[fs:0x28], rbx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/>
              <a:t>j</a:t>
            </a:r>
            <a:r>
              <a:rPr lang="en"/>
              <a:t>e exit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/>
              <a:t>c</a:t>
            </a:r>
            <a:r>
              <a:rPr lang="en"/>
              <a:t>all __stack_chk_fail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/>
              <a:t>exit: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en"/>
              <a:t>	ret</a:t>
            </a:r>
            <a:endParaRPr/>
          </a:p>
        </p:txBody>
      </p:sp>
      <p:sp>
        <p:nvSpPr>
          <p:cNvPr id="219" name="Google Shape;21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0" name="Google Shape;220;p19"/>
          <p:cNvSpPr/>
          <p:nvPr/>
        </p:nvSpPr>
        <p:spPr>
          <a:xfrm>
            <a:off x="837275" y="3186200"/>
            <a:ext cx="615000" cy="324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9"/>
          <p:cNvSpPr txBox="1"/>
          <p:nvPr/>
        </p:nvSpPr>
        <p:spPr>
          <a:xfrm>
            <a:off x="4456775" y="2262800"/>
            <a:ext cx="4267200" cy="9234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Source Sans Pro"/>
                <a:ea typeface="Source Sans Pro"/>
                <a:cs typeface="Source Sans Pro"/>
                <a:sym typeface="Source Sans Pro"/>
              </a:rPr>
              <a:t>We </a:t>
            </a:r>
            <a:r>
              <a:rPr b="1" lang="en" sz="2400">
                <a:latin typeface="Source Sans Pro"/>
                <a:ea typeface="Source Sans Pro"/>
                <a:cs typeface="Source Sans Pro"/>
                <a:sym typeface="Source Sans Pro"/>
              </a:rPr>
              <a:t>demonstrate</a:t>
            </a:r>
            <a:r>
              <a:rPr b="1" lang="en" sz="2400">
                <a:latin typeface="Source Sans Pro"/>
                <a:ea typeface="Source Sans Pro"/>
                <a:cs typeface="Source Sans Pro"/>
                <a:sym typeface="Source Sans Pro"/>
              </a:rPr>
              <a:t> SSP can be bypassed with a SPEAR</a:t>
            </a:r>
            <a:endParaRPr b="1" sz="24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2" name="Google Shape;222;p19"/>
          <p:cNvSpPr/>
          <p:nvPr/>
        </p:nvSpPr>
        <p:spPr>
          <a:xfrm>
            <a:off x="821300" y="1560950"/>
            <a:ext cx="3095700" cy="619800"/>
          </a:xfrm>
          <a:prstGeom prst="roundRect">
            <a:avLst>
              <a:gd fmla="val 0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9"/>
          <p:cNvSpPr/>
          <p:nvPr/>
        </p:nvSpPr>
        <p:spPr>
          <a:xfrm>
            <a:off x="837275" y="4130200"/>
            <a:ext cx="328800" cy="324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Bypassing SSP with SPEAR: CVE-2004-0597</a:t>
            </a:r>
            <a:endParaRPr/>
          </a:p>
        </p:txBody>
      </p:sp>
      <p:sp>
        <p:nvSpPr>
          <p:cNvPr id="229" name="Google Shape;22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30" name="Google Shape;23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81575"/>
            <a:ext cx="8839199" cy="245671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0"/>
          <p:cNvSpPr/>
          <p:nvPr/>
        </p:nvSpPr>
        <p:spPr>
          <a:xfrm>
            <a:off x="320950" y="1507850"/>
            <a:ext cx="2910900" cy="551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0"/>
          <p:cNvSpPr/>
          <p:nvPr/>
        </p:nvSpPr>
        <p:spPr>
          <a:xfrm>
            <a:off x="755475" y="2222275"/>
            <a:ext cx="2238000" cy="551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0"/>
          <p:cNvSpPr/>
          <p:nvPr/>
        </p:nvSpPr>
        <p:spPr>
          <a:xfrm>
            <a:off x="3567425" y="2222275"/>
            <a:ext cx="2031000" cy="551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0"/>
          <p:cNvSpPr/>
          <p:nvPr/>
        </p:nvSpPr>
        <p:spPr>
          <a:xfrm>
            <a:off x="3962650" y="1507975"/>
            <a:ext cx="2677500" cy="551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0"/>
          <p:cNvSpPr/>
          <p:nvPr/>
        </p:nvSpPr>
        <p:spPr>
          <a:xfrm>
            <a:off x="6447800" y="2222275"/>
            <a:ext cx="2058600" cy="551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0"/>
          <p:cNvSpPr/>
          <p:nvPr/>
        </p:nvSpPr>
        <p:spPr>
          <a:xfrm>
            <a:off x="4956850" y="3360800"/>
            <a:ext cx="798000" cy="551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0"/>
          <p:cNvSpPr/>
          <p:nvPr/>
        </p:nvSpPr>
        <p:spPr>
          <a:xfrm>
            <a:off x="6188950" y="3360800"/>
            <a:ext cx="556500" cy="551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0"/>
          <p:cNvSpPr txBox="1"/>
          <p:nvPr/>
        </p:nvSpPr>
        <p:spPr>
          <a:xfrm>
            <a:off x="311700" y="4613725"/>
            <a:ext cx="7048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Impact</a:t>
            </a:r>
            <a:r>
              <a:rPr lang="en" sz="2000">
                <a:latin typeface="Source Sans Pro"/>
                <a:ea typeface="Source Sans Pro"/>
                <a:cs typeface="Source Sans Pro"/>
                <a:sym typeface="Source Sans Pro"/>
              </a:rPr>
              <a:t>: arbitrary read from victim program</a:t>
            </a:r>
            <a:endParaRPr sz="20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9" name="Google Shape;239;p20"/>
          <p:cNvSpPr txBox="1"/>
          <p:nvPr/>
        </p:nvSpPr>
        <p:spPr>
          <a:xfrm>
            <a:off x="311700" y="4093775"/>
            <a:ext cx="5526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8761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Assumption</a:t>
            </a:r>
            <a:r>
              <a:rPr b="1" lang="en" sz="2000">
                <a:latin typeface="Source Sans Pro"/>
                <a:ea typeface="Source Sans Pro"/>
                <a:cs typeface="Source Sans Pro"/>
                <a:sym typeface="Source Sans Pro"/>
              </a:rPr>
              <a:t>: </a:t>
            </a:r>
            <a:r>
              <a:rPr lang="en" sz="2000">
                <a:latin typeface="Source Sans Pro"/>
                <a:ea typeface="Source Sans Pro"/>
                <a:cs typeface="Source Sans Pro"/>
                <a:sym typeface="Source Sans Pro"/>
              </a:rPr>
              <a:t>SSP prevents traditional exploitation</a:t>
            </a:r>
            <a:endParaRPr sz="20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40" name="Google Shape;240;p20"/>
          <p:cNvSpPr txBox="1"/>
          <p:nvPr/>
        </p:nvSpPr>
        <p:spPr>
          <a:xfrm>
            <a:off x="6331875" y="4317800"/>
            <a:ext cx="2400900" cy="400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Leakage 0.3 bytes x second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</a:t>
            </a:r>
            <a:r>
              <a:rPr lang="en"/>
              <a:t>use cases </a:t>
            </a:r>
            <a:endParaRPr/>
          </a:p>
        </p:txBody>
      </p:sp>
      <p:sp>
        <p:nvSpPr>
          <p:cNvPr id="246" name="Google Shape;246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Memory safe languages are also affected (Golang, Rust)</a:t>
            </a:r>
            <a:endParaRPr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"/>
              <a:t>=&gt; our work motivated the introduction of </a:t>
            </a:r>
            <a:r>
              <a:rPr b="1" i="1" lang="en"/>
              <a:t>-spectre</a:t>
            </a:r>
            <a:r>
              <a:rPr b="1" lang="en"/>
              <a:t> flag in Go v1.15</a:t>
            </a:r>
            <a:r>
              <a:rPr lang="en"/>
              <a:t>  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"/>
              <a:t>Control flow integrity (LLVM-CFI, GCC-VTV)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/>
              <a:t>	</a:t>
            </a:r>
            <a:r>
              <a:rPr b="1" lang="en"/>
              <a:t>=&gt; LLVM-CFI NOT vulnerable due to design</a:t>
            </a:r>
            <a:endParaRPr b="1"/>
          </a:p>
        </p:txBody>
      </p:sp>
      <p:sp>
        <p:nvSpPr>
          <p:cNvPr id="247" name="Google Shape;24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253" name="Google Shape;253;p22"/>
          <p:cNvSpPr txBox="1"/>
          <p:nvPr>
            <p:ph idx="1" type="body"/>
          </p:nvPr>
        </p:nvSpPr>
        <p:spPr>
          <a:xfrm>
            <a:off x="199100" y="1152475"/>
            <a:ext cx="8821800" cy="371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SPEAR attacks bypass mitigations and memory </a:t>
            </a:r>
            <a:r>
              <a:rPr lang="en" sz="1600"/>
              <a:t>safety</a:t>
            </a:r>
            <a:r>
              <a:rPr lang="en" sz="1600"/>
              <a:t> to leak confidential data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/>
              <a:t>=&gt;</a:t>
            </a:r>
            <a:r>
              <a:rPr b="1" lang="en" sz="1600"/>
              <a:t> new and old mitigations must be analyzed and possibly modified to withstand SPEAR attacks</a:t>
            </a:r>
            <a:endParaRPr b="1" sz="16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/>
              <a:t>These attacks are complex but practical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/>
              <a:t>=&gt; </a:t>
            </a:r>
            <a:r>
              <a:rPr b="1" lang="en" sz="1600"/>
              <a:t>with new tools to aid building each attack stage, they could become more practical</a:t>
            </a:r>
            <a:endParaRPr b="1" sz="16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600"/>
              <a:t>Speculative ROP is possible and eases the task of finding a spectre v1-like side channel send gadget</a:t>
            </a:r>
            <a:endParaRPr b="1"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500"/>
              <a:t>SEAs are a significant research and industry challenge for the next decade (tools, attacks and defences)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254" name="Google Shape;25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